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4.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5.xml" ContentType="application/vnd.openxmlformats-officedocument.drawingml.chart+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6.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7.xml" ContentType="application/vnd.openxmlformats-officedocument.drawingml.chart+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rts/chart8.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9.xml" ContentType="application/vnd.openxmlformats-officedocument.drawingml.chart+xml"/>
  <Override PartName="/ppt/tags/tag35.xml" ContentType="application/vnd.openxmlformats-officedocument.presentationml.tags+xml"/>
  <Override PartName="/ppt/tags/tag36.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charts/chart19.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22.xml" ContentType="application/vnd.openxmlformats-officedocument.drawingml.chart+xml"/>
  <Override PartName="/ppt/charts/style7.xml" ContentType="application/vnd.ms-office.chartstyle+xml"/>
  <Override PartName="/ppt/charts/colors7.xml" ContentType="application/vnd.ms-office.chartcolorstyle+xml"/>
  <Override PartName="/ppt/charts/chart2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96" r:id="rId2"/>
    <p:sldMasterId id="2147483708" r:id="rId3"/>
    <p:sldMasterId id="2147483720" r:id="rId4"/>
    <p:sldMasterId id="2147483730" r:id="rId5"/>
  </p:sldMasterIdLst>
  <p:notesMasterIdLst>
    <p:notesMasterId r:id="rId50"/>
  </p:notesMasterIdLst>
  <p:sldIdLst>
    <p:sldId id="2589" r:id="rId6"/>
    <p:sldId id="466" r:id="rId7"/>
    <p:sldId id="532" r:id="rId8"/>
    <p:sldId id="2585" r:id="rId9"/>
    <p:sldId id="548" r:id="rId10"/>
    <p:sldId id="265" r:id="rId11"/>
    <p:sldId id="539" r:id="rId12"/>
    <p:sldId id="256" r:id="rId13"/>
    <p:sldId id="2529" r:id="rId14"/>
    <p:sldId id="2577" r:id="rId15"/>
    <p:sldId id="261" r:id="rId16"/>
    <p:sldId id="283" r:id="rId17"/>
    <p:sldId id="2531" r:id="rId18"/>
    <p:sldId id="2583" r:id="rId19"/>
    <p:sldId id="2584" r:id="rId20"/>
    <p:sldId id="2538" r:id="rId21"/>
    <p:sldId id="2530" r:id="rId22"/>
    <p:sldId id="2581" r:id="rId23"/>
    <p:sldId id="2582" r:id="rId24"/>
    <p:sldId id="287" r:id="rId25"/>
    <p:sldId id="288" r:id="rId26"/>
    <p:sldId id="293" r:id="rId27"/>
    <p:sldId id="295" r:id="rId28"/>
    <p:sldId id="298" r:id="rId29"/>
    <p:sldId id="297" r:id="rId30"/>
    <p:sldId id="294" r:id="rId31"/>
    <p:sldId id="316" r:id="rId32"/>
    <p:sldId id="2536" r:id="rId33"/>
    <p:sldId id="2532" r:id="rId34"/>
    <p:sldId id="296" r:id="rId35"/>
    <p:sldId id="289" r:id="rId36"/>
    <p:sldId id="303" r:id="rId37"/>
    <p:sldId id="299" r:id="rId38"/>
    <p:sldId id="301" r:id="rId39"/>
    <p:sldId id="310" r:id="rId40"/>
    <p:sldId id="309" r:id="rId41"/>
    <p:sldId id="2594" r:id="rId42"/>
    <p:sldId id="2593" r:id="rId43"/>
    <p:sldId id="536" r:id="rId44"/>
    <p:sldId id="566" r:id="rId45"/>
    <p:sldId id="2590" r:id="rId46"/>
    <p:sldId id="2514" r:id="rId47"/>
    <p:sldId id="2507" r:id="rId48"/>
    <p:sldId id="2508" r:id="rId49"/>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285F4A-4549-468F-A8BA-200EB3AE0664}">
          <p14:sldIdLst>
            <p14:sldId id="2589"/>
            <p14:sldId id="466"/>
            <p14:sldId id="532"/>
          </p14:sldIdLst>
        </p14:section>
        <p14:section name="Strategic Planning Process" id="{8981951F-6244-4564-B272-70848AA23630}">
          <p14:sldIdLst>
            <p14:sldId id="2585"/>
            <p14:sldId id="548"/>
            <p14:sldId id="265"/>
            <p14:sldId id="539"/>
          </p14:sldIdLst>
        </p14:section>
        <p14:section name="Research Methodology" id="{443FF003-8677-4E20-9AF8-62B3A9E888DA}">
          <p14:sldIdLst/>
        </p14:section>
        <p14:section name="Demographics" id="{F7C0EE84-E00B-4C54-A809-81AAD95E80E5}">
          <p14:sldIdLst>
            <p14:sldId id="256"/>
            <p14:sldId id="2529"/>
            <p14:sldId id="2577"/>
            <p14:sldId id="261"/>
            <p14:sldId id="283"/>
          </p14:sldIdLst>
        </p14:section>
        <p14:section name="Environmental Scan" id="{8068AAD6-E3F4-42C9-93A0-6A80B512A77A}">
          <p14:sldIdLst>
            <p14:sldId id="2531"/>
            <p14:sldId id="2583"/>
            <p14:sldId id="2584"/>
            <p14:sldId id="2538"/>
          </p14:sldIdLst>
        </p14:section>
        <p14:section name="Zonta International and club evaluation" id="{DF4DBB38-134F-41D6-A793-DB52F0AACA2C}">
          <p14:sldIdLst>
            <p14:sldId id="2530"/>
            <p14:sldId id="2581"/>
            <p14:sldId id="2582"/>
            <p14:sldId id="287"/>
            <p14:sldId id="288"/>
            <p14:sldId id="293"/>
            <p14:sldId id="295"/>
            <p14:sldId id="298"/>
            <p14:sldId id="297"/>
            <p14:sldId id="294"/>
            <p14:sldId id="316"/>
            <p14:sldId id="2536"/>
          </p14:sldIdLst>
        </p14:section>
        <p14:section name="Zonta club leaders" id="{C63A2CC3-0370-4D78-BBA8-7DCFCF8317B3}">
          <p14:sldIdLst>
            <p14:sldId id="2532"/>
            <p14:sldId id="296"/>
            <p14:sldId id="289"/>
            <p14:sldId id="303"/>
            <p14:sldId id="299"/>
            <p14:sldId id="301"/>
            <p14:sldId id="310"/>
            <p14:sldId id="309"/>
          </p14:sldIdLst>
        </p14:section>
        <p14:section name="What's Next?" id="{964C203B-D0A2-40DE-AE4D-F5CE13166292}">
          <p14:sldIdLst>
            <p14:sldId id="2594"/>
            <p14:sldId id="2593"/>
            <p14:sldId id="536"/>
            <p14:sldId id="566"/>
            <p14:sldId id="2590"/>
          </p14:sldIdLst>
        </p14:section>
        <p14:section name="Appendix" id="{22B60199-4286-457E-8EA1-F6F9ADB8C285}">
          <p14:sldIdLst>
            <p14:sldId id="2514"/>
            <p14:sldId id="2507"/>
            <p14:sldId id="250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2655AD-59B6-169B-01FE-214A68ED9472}" name="nikki golden" initials="ng" userId="4550e25d33f467c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C2DB"/>
    <a:srgbClr val="099AAD"/>
    <a:srgbClr val="8EBDC3"/>
    <a:srgbClr val="005F71"/>
    <a:srgbClr val="E18431"/>
    <a:srgbClr val="EC9C5B"/>
    <a:srgbClr val="D77CA0"/>
    <a:srgbClr val="CD3463"/>
    <a:srgbClr val="5EC8D9"/>
    <a:srgbClr val="00B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5878"/>
  </p:normalViewPr>
  <p:slideViewPr>
    <p:cSldViewPr snapToGrid="0" snapToObjects="1">
      <p:cViewPr varScale="1">
        <p:scale>
          <a:sx n="67" d="100"/>
          <a:sy n="67" d="100"/>
        </p:scale>
        <p:origin x="5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3.xml"/><Relationship Id="rId1" Type="http://schemas.microsoft.com/office/2011/relationships/chartStyle" Target="style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7.xml"/><Relationship Id="rId1" Type="http://schemas.microsoft.com/office/2011/relationships/chartStyle" Target="style7.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43693757030371"/>
          <c:y val="9.1600424946881642E-2"/>
          <c:w val="0.45944952193475813"/>
          <c:h val="0.81679915010623672"/>
        </c:manualLayout>
      </c:layout>
      <c:pieChart>
        <c:varyColors val="1"/>
        <c:ser>
          <c:idx val="0"/>
          <c:order val="0"/>
          <c:tx>
            <c:strRef>
              <c:f>Sheet1!$B$1</c:f>
              <c:strCache>
                <c:ptCount val="1"/>
                <c:pt idx="0">
                  <c:v>Total</c:v>
                </c:pt>
              </c:strCache>
            </c:strRef>
          </c:tx>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Member</c:v>
                </c:pt>
                <c:pt idx="1">
                  <c:v>Nonmember</c:v>
                </c:pt>
              </c:strCache>
            </c:strRef>
          </c:cat>
          <c:val>
            <c:numRef>
              <c:f>Sheet1!$B$2:$B$3</c:f>
              <c:numCache>
                <c:formatCode>0%</c:formatCode>
                <c:ptCount val="2"/>
                <c:pt idx="0">
                  <c:v>0.93</c:v>
                </c:pt>
                <c:pt idx="1">
                  <c:v>7.0000000000000007E-2</c:v>
                </c:pt>
              </c:numCache>
            </c:numRef>
          </c:val>
          <c:extLst>
            <c:ext xmlns:c16="http://schemas.microsoft.com/office/drawing/2014/chart" uri="{C3380CC4-5D6E-409C-BE32-E72D297353CC}">
              <c16:uniqueId val="{00000000-5687-426E-85A3-1332FA818553}"/>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effectLst/>
              </a:rPr>
              <a:t>How important is Zonta International and your club to the overall success of the mission of empowering women and girls? </a:t>
            </a:r>
            <a:endParaRPr lang="en-US" dirty="0">
              <a:effectLst/>
            </a:endParaRPr>
          </a:p>
        </c:rich>
      </c:tx>
      <c:overlay val="0"/>
    </c:title>
    <c:autoTitleDeleted val="0"/>
    <c:plotArea>
      <c:layout/>
      <c:barChart>
        <c:barDir val="col"/>
        <c:grouping val="clustered"/>
        <c:varyColors val="0"/>
        <c:ser>
          <c:idx val="0"/>
          <c:order val="0"/>
          <c:tx>
            <c:strRef>
              <c:f>Sheet1!$B$1</c:f>
              <c:strCache>
                <c:ptCount val="1"/>
                <c:pt idx="0">
                  <c:v>Zonta International</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Extremely important/moderately important</c:v>
                </c:pt>
              </c:strCache>
            </c:strRef>
          </c:cat>
          <c:val>
            <c:numRef>
              <c:f>Sheet1!$B$2</c:f>
              <c:numCache>
                <c:formatCode>0%</c:formatCode>
                <c:ptCount val="1"/>
                <c:pt idx="0">
                  <c:v>0.89</c:v>
                </c:pt>
              </c:numCache>
            </c:numRef>
          </c:val>
          <c:extLst>
            <c:ext xmlns:c16="http://schemas.microsoft.com/office/drawing/2014/chart" uri="{C3380CC4-5D6E-409C-BE32-E72D297353CC}">
              <c16:uniqueId val="{00000000-7D77-40A8-A235-E121C925A0CA}"/>
            </c:ext>
          </c:extLst>
        </c:ser>
        <c:ser>
          <c:idx val="1"/>
          <c:order val="1"/>
          <c:tx>
            <c:strRef>
              <c:f>Sheet1!$C$1</c:f>
              <c:strCache>
                <c:ptCount val="1"/>
                <c:pt idx="0">
                  <c:v>Zonta Club</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Extremely important/moderately important</c:v>
                </c:pt>
              </c:strCache>
            </c:strRef>
          </c:cat>
          <c:val>
            <c:numRef>
              <c:f>Sheet1!$C$2</c:f>
              <c:numCache>
                <c:formatCode>0%</c:formatCode>
                <c:ptCount val="1"/>
                <c:pt idx="0">
                  <c:v>0.85</c:v>
                </c:pt>
              </c:numCache>
            </c:numRef>
          </c:val>
          <c:extLst>
            <c:ext xmlns:c16="http://schemas.microsoft.com/office/drawing/2014/chart" uri="{C3380CC4-5D6E-409C-BE32-E72D297353CC}">
              <c16:uniqueId val="{00000001-7D77-40A8-A235-E121C925A0CA}"/>
            </c:ext>
          </c:extLst>
        </c:ser>
        <c:dLbls>
          <c:dLblPos val="outEnd"/>
          <c:showLegendKey val="0"/>
          <c:showVal val="1"/>
          <c:showCatName val="0"/>
          <c:showSerName val="0"/>
          <c:showPercent val="0"/>
          <c:showBubbleSize val="0"/>
        </c:dLbls>
        <c:gapWidth val="150"/>
        <c:axId val="1061498800"/>
        <c:axId val="1061499216"/>
      </c:barChart>
      <c:catAx>
        <c:axId val="1061498800"/>
        <c:scaling>
          <c:orientation val="minMax"/>
        </c:scaling>
        <c:delete val="1"/>
        <c:axPos val="b"/>
        <c:numFmt formatCode="General" sourceLinked="1"/>
        <c:majorTickMark val="out"/>
        <c:minorTickMark val="none"/>
        <c:tickLblPos val="nextTo"/>
        <c:crossAx val="1061499216"/>
        <c:crosses val="autoZero"/>
        <c:auto val="1"/>
        <c:lblAlgn val="ctr"/>
        <c:lblOffset val="100"/>
        <c:noMultiLvlLbl val="0"/>
      </c:catAx>
      <c:valAx>
        <c:axId val="1061499216"/>
        <c:scaling>
          <c:orientation val="minMax"/>
        </c:scaling>
        <c:delete val="1"/>
        <c:axPos val="l"/>
        <c:numFmt formatCode="0%" sourceLinked="1"/>
        <c:majorTickMark val="out"/>
        <c:minorTickMark val="none"/>
        <c:tickLblPos val="nextTo"/>
        <c:crossAx val="1061498800"/>
        <c:crosses val="autoZero"/>
        <c:crossBetween val="between"/>
      </c:valAx>
    </c:plotArea>
    <c:legend>
      <c:legendPos val="r"/>
      <c:layout>
        <c:manualLayout>
          <c:xMode val="edge"/>
          <c:yMode val="edge"/>
          <c:x val="0.47800011663764613"/>
          <c:y val="0.22391468975485948"/>
          <c:w val="0.35053822980113186"/>
          <c:h val="0.17120338088312925"/>
        </c:manualLayout>
      </c:layout>
      <c:overlay val="0"/>
      <c:txPr>
        <a:bodyPr/>
        <a:lstStyle/>
        <a:p>
          <a:pPr>
            <a:defRPr sz="14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a:solidFill>
        <a:schemeClr val="tx1"/>
      </a:solidFill>
    </a:ln>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How satisfied are you with each of the following?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Zonta International</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Extremely satisfied/satisfied</c:v>
                </c:pt>
              </c:strCache>
            </c:strRef>
          </c:cat>
          <c:val>
            <c:numRef>
              <c:f>Sheet1!$B$2</c:f>
              <c:numCache>
                <c:formatCode>0%</c:formatCode>
                <c:ptCount val="1"/>
                <c:pt idx="0">
                  <c:v>0.75</c:v>
                </c:pt>
              </c:numCache>
            </c:numRef>
          </c:val>
          <c:extLst>
            <c:ext xmlns:c16="http://schemas.microsoft.com/office/drawing/2014/chart" uri="{C3380CC4-5D6E-409C-BE32-E72D297353CC}">
              <c16:uniqueId val="{00000000-17A5-4B83-94A5-113C8B9F2023}"/>
            </c:ext>
          </c:extLst>
        </c:ser>
        <c:ser>
          <c:idx val="1"/>
          <c:order val="1"/>
          <c:tx>
            <c:strRef>
              <c:f>Sheet1!$C$1</c:f>
              <c:strCache>
                <c:ptCount val="1"/>
                <c:pt idx="0">
                  <c:v>Zonta club</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Extremely satisfied/satisfied</c:v>
                </c:pt>
              </c:strCache>
            </c:strRef>
          </c:cat>
          <c:val>
            <c:numRef>
              <c:f>Sheet1!$C$2</c:f>
              <c:numCache>
                <c:formatCode>0%</c:formatCode>
                <c:ptCount val="1"/>
                <c:pt idx="0">
                  <c:v>0.83</c:v>
                </c:pt>
              </c:numCache>
            </c:numRef>
          </c:val>
          <c:extLst>
            <c:ext xmlns:c16="http://schemas.microsoft.com/office/drawing/2014/chart" uri="{C3380CC4-5D6E-409C-BE32-E72D297353CC}">
              <c16:uniqueId val="{00000001-17A5-4B83-94A5-113C8B9F2023}"/>
            </c:ext>
          </c:extLst>
        </c:ser>
        <c:dLbls>
          <c:dLblPos val="outEnd"/>
          <c:showLegendKey val="0"/>
          <c:showVal val="1"/>
          <c:showCatName val="0"/>
          <c:showSerName val="0"/>
          <c:showPercent val="0"/>
          <c:showBubbleSize val="0"/>
        </c:dLbls>
        <c:gapWidth val="219"/>
        <c:overlap val="-27"/>
        <c:axId val="1943895440"/>
        <c:axId val="1943902512"/>
      </c:barChart>
      <c:catAx>
        <c:axId val="1943895440"/>
        <c:scaling>
          <c:orientation val="minMax"/>
        </c:scaling>
        <c:delete val="1"/>
        <c:axPos val="b"/>
        <c:numFmt formatCode="General" sourceLinked="1"/>
        <c:majorTickMark val="none"/>
        <c:minorTickMark val="none"/>
        <c:tickLblPos val="nextTo"/>
        <c:crossAx val="1943902512"/>
        <c:crosses val="autoZero"/>
        <c:auto val="1"/>
        <c:lblAlgn val="ctr"/>
        <c:lblOffset val="100"/>
        <c:noMultiLvlLbl val="0"/>
      </c:catAx>
      <c:valAx>
        <c:axId val="1943902512"/>
        <c:scaling>
          <c:orientation val="minMax"/>
        </c:scaling>
        <c:delete val="1"/>
        <c:axPos val="l"/>
        <c:numFmt formatCode="0%" sourceLinked="1"/>
        <c:majorTickMark val="none"/>
        <c:minorTickMark val="none"/>
        <c:tickLblPos val="nextTo"/>
        <c:crossAx val="1943895440"/>
        <c:crosses val="autoZero"/>
        <c:crossBetween val="between"/>
      </c:valAx>
      <c:spPr>
        <a:noFill/>
        <a:ln>
          <a:noFill/>
        </a:ln>
        <a:effectLst/>
      </c:spPr>
    </c:plotArea>
    <c:legend>
      <c:legendPos val="l"/>
      <c:layout>
        <c:manualLayout>
          <c:xMode val="edge"/>
          <c:yMode val="edge"/>
          <c:x val="7.3897497020262215E-2"/>
          <c:y val="0.58834509713601724"/>
          <c:w val="0.31293572212889359"/>
          <c:h val="0.1180249949212973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Do you feel your</a:t>
            </a:r>
            <a:r>
              <a:rPr lang="en-US" sz="1800" baseline="0" dirty="0"/>
              <a:t> Zonta </a:t>
            </a:r>
            <a:r>
              <a:rPr lang="en-US" sz="1800" u="sng" baseline="0" dirty="0"/>
              <a:t>club</a:t>
            </a:r>
            <a:r>
              <a:rPr lang="en-US" sz="1800" baseline="0" dirty="0"/>
              <a:t> is set up to be successful over the next 5 years?      n=3550</a:t>
            </a:r>
            <a:endParaRPr lang="en-US" sz="1800" dirty="0"/>
          </a:p>
        </c:rich>
      </c:tx>
      <c:layout>
        <c:manualLayout>
          <c:xMode val="edge"/>
          <c:yMode val="edge"/>
          <c:x val="0.10515480558970654"/>
          <c:y val="0"/>
        </c:manualLayout>
      </c:layout>
      <c:overlay val="0"/>
    </c:title>
    <c:autoTitleDeleted val="0"/>
    <c:plotArea>
      <c:layout>
        <c:manualLayout>
          <c:layoutTarget val="inner"/>
          <c:xMode val="edge"/>
          <c:yMode val="edge"/>
          <c:x val="3.3373063170441003E-2"/>
          <c:y val="0.16637389853458884"/>
          <c:w val="0.94755661501787847"/>
          <c:h val="0.74913414038325821"/>
        </c:manualLayout>
      </c:layout>
      <c:barChart>
        <c:barDir val="col"/>
        <c:grouping val="clustered"/>
        <c:varyColors val="0"/>
        <c:ser>
          <c:idx val="0"/>
          <c:order val="0"/>
          <c:tx>
            <c:strRef>
              <c:f>Sheet1!$B$1</c:f>
              <c:strCache>
                <c:ptCount val="1"/>
                <c:pt idx="0">
                  <c:v>Total</c:v>
                </c:pt>
              </c:strCache>
            </c:strRef>
          </c:tx>
          <c:spPr>
            <a:solidFill>
              <a:schemeClr val="accent2"/>
            </a:solidFill>
          </c:spPr>
          <c:invertIfNegative val="0"/>
          <c:dPt>
            <c:idx val="0"/>
            <c:invertIfNegative val="0"/>
            <c:bubble3D val="0"/>
            <c:spPr>
              <a:solidFill>
                <a:schemeClr val="accent3"/>
              </a:solidFill>
            </c:spPr>
            <c:extLst>
              <c:ext xmlns:c16="http://schemas.microsoft.com/office/drawing/2014/chart" uri="{C3380CC4-5D6E-409C-BE32-E72D297353CC}">
                <c16:uniqueId val="{00000000-B608-4E59-A8EA-C3BE53DF4D58}"/>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I don't know</c:v>
                </c:pt>
              </c:strCache>
            </c:strRef>
          </c:cat>
          <c:val>
            <c:numRef>
              <c:f>Sheet1!$B$2:$B$4</c:f>
              <c:numCache>
                <c:formatCode>0%</c:formatCode>
                <c:ptCount val="3"/>
                <c:pt idx="0">
                  <c:v>0.65</c:v>
                </c:pt>
                <c:pt idx="1">
                  <c:v>0.14000000000000001</c:v>
                </c:pt>
                <c:pt idx="2">
                  <c:v>0.22</c:v>
                </c:pt>
              </c:numCache>
            </c:numRef>
          </c:val>
          <c:extLst>
            <c:ext xmlns:c16="http://schemas.microsoft.com/office/drawing/2014/chart" uri="{C3380CC4-5D6E-409C-BE32-E72D297353CC}">
              <c16:uniqueId val="{00000000-AFBA-46E7-82C8-A6B80C417448}"/>
            </c:ext>
          </c:extLst>
        </c:ser>
        <c:dLbls>
          <c:dLblPos val="outEnd"/>
          <c:showLegendKey val="0"/>
          <c:showVal val="1"/>
          <c:showCatName val="0"/>
          <c:showSerName val="0"/>
          <c:showPercent val="0"/>
          <c:showBubbleSize val="0"/>
        </c:dLbls>
        <c:gapWidth val="150"/>
        <c:axId val="1061498800"/>
        <c:axId val="1061499216"/>
      </c:barChart>
      <c:catAx>
        <c:axId val="1061498800"/>
        <c:scaling>
          <c:orientation val="minMax"/>
        </c:scaling>
        <c:delete val="0"/>
        <c:axPos val="b"/>
        <c:numFmt formatCode="General" sourceLinked="1"/>
        <c:majorTickMark val="out"/>
        <c:minorTickMark val="none"/>
        <c:tickLblPos val="nextTo"/>
        <c:txPr>
          <a:bodyPr/>
          <a:lstStyle/>
          <a:p>
            <a:pPr>
              <a:defRPr sz="1400"/>
            </a:pPr>
            <a:endParaRPr lang="en-US"/>
          </a:p>
        </c:txPr>
        <c:crossAx val="1061499216"/>
        <c:crosses val="autoZero"/>
        <c:auto val="1"/>
        <c:lblAlgn val="ctr"/>
        <c:lblOffset val="100"/>
        <c:noMultiLvlLbl val="0"/>
      </c:catAx>
      <c:valAx>
        <c:axId val="1061499216"/>
        <c:scaling>
          <c:orientation val="minMax"/>
        </c:scaling>
        <c:delete val="1"/>
        <c:axPos val="l"/>
        <c:numFmt formatCode="0%" sourceLinked="1"/>
        <c:majorTickMark val="out"/>
        <c:minorTickMark val="none"/>
        <c:tickLblPos val="nextTo"/>
        <c:crossAx val="1061498800"/>
        <c:crosses val="autoZero"/>
        <c:crossBetween val="between"/>
      </c:valAx>
      <c:spPr>
        <a:ln>
          <a:solidFill>
            <a:schemeClr val="bg1"/>
          </a:solid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solidFill>
        <a:schemeClr val="tx1"/>
      </a:solid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Do you feel welcomed to contribute positively to your Zonta </a:t>
            </a:r>
            <a:r>
              <a:rPr lang="en-US" sz="1800" u="sng" dirty="0"/>
              <a:t>club</a:t>
            </a:r>
            <a:r>
              <a:rPr lang="en-US" sz="1800" dirty="0"/>
              <a:t> ?          n</a:t>
            </a:r>
            <a:r>
              <a:rPr lang="en-US" sz="1800" baseline="0" dirty="0"/>
              <a:t>=2516</a:t>
            </a:r>
            <a:endParaRPr lang="en-US" sz="1800" dirty="0"/>
          </a:p>
        </c:rich>
      </c:tx>
      <c:layout>
        <c:manualLayout>
          <c:xMode val="edge"/>
          <c:yMode val="edge"/>
          <c:x val="0.17841468564939514"/>
          <c:y val="2.5748312877278676E-2"/>
        </c:manualLayout>
      </c:layout>
      <c:overlay val="0"/>
    </c:title>
    <c:autoTitleDeleted val="0"/>
    <c:plotArea>
      <c:layout/>
      <c:barChart>
        <c:barDir val="col"/>
        <c:grouping val="clustered"/>
        <c:varyColors val="0"/>
        <c:ser>
          <c:idx val="0"/>
          <c:order val="0"/>
          <c:tx>
            <c:strRef>
              <c:f>Sheet1!$B$1</c:f>
              <c:strCache>
                <c:ptCount val="1"/>
                <c:pt idx="0">
                  <c:v>Total</c:v>
                </c:pt>
              </c:strCache>
            </c:strRef>
          </c:tx>
          <c:spPr>
            <a:solidFill>
              <a:schemeClr val="accent2"/>
            </a:solidFill>
          </c:spPr>
          <c:invertIfNegative val="0"/>
          <c:dPt>
            <c:idx val="0"/>
            <c:invertIfNegative val="0"/>
            <c:bubble3D val="0"/>
            <c:spPr>
              <a:solidFill>
                <a:schemeClr val="accent3"/>
              </a:solidFill>
            </c:spPr>
            <c:extLst>
              <c:ext xmlns:c16="http://schemas.microsoft.com/office/drawing/2014/chart" uri="{C3380CC4-5D6E-409C-BE32-E72D297353CC}">
                <c16:uniqueId val="{00000000-F8A6-4FD3-9D70-DA71DA5E525B}"/>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I don't know</c:v>
                </c:pt>
              </c:strCache>
            </c:strRef>
          </c:cat>
          <c:val>
            <c:numRef>
              <c:f>Sheet1!$B$2:$B$4</c:f>
              <c:numCache>
                <c:formatCode>0%</c:formatCode>
                <c:ptCount val="3"/>
                <c:pt idx="0">
                  <c:v>0.93</c:v>
                </c:pt>
                <c:pt idx="1">
                  <c:v>0.03</c:v>
                </c:pt>
                <c:pt idx="2">
                  <c:v>0.03</c:v>
                </c:pt>
              </c:numCache>
            </c:numRef>
          </c:val>
          <c:extLst>
            <c:ext xmlns:c16="http://schemas.microsoft.com/office/drawing/2014/chart" uri="{C3380CC4-5D6E-409C-BE32-E72D297353CC}">
              <c16:uniqueId val="{00000000-F004-4791-86A7-8326F56CA9CE}"/>
            </c:ext>
          </c:extLst>
        </c:ser>
        <c:dLbls>
          <c:dLblPos val="outEnd"/>
          <c:showLegendKey val="0"/>
          <c:showVal val="1"/>
          <c:showCatName val="0"/>
          <c:showSerName val="0"/>
          <c:showPercent val="0"/>
          <c:showBubbleSize val="0"/>
        </c:dLbls>
        <c:gapWidth val="150"/>
        <c:axId val="1061498800"/>
        <c:axId val="1061499216"/>
      </c:barChart>
      <c:catAx>
        <c:axId val="1061498800"/>
        <c:scaling>
          <c:orientation val="minMax"/>
        </c:scaling>
        <c:delete val="0"/>
        <c:axPos val="b"/>
        <c:numFmt formatCode="General" sourceLinked="1"/>
        <c:majorTickMark val="out"/>
        <c:minorTickMark val="none"/>
        <c:tickLblPos val="nextTo"/>
        <c:txPr>
          <a:bodyPr/>
          <a:lstStyle/>
          <a:p>
            <a:pPr>
              <a:defRPr sz="1400"/>
            </a:pPr>
            <a:endParaRPr lang="en-US"/>
          </a:p>
        </c:txPr>
        <c:crossAx val="1061499216"/>
        <c:crosses val="autoZero"/>
        <c:auto val="1"/>
        <c:lblAlgn val="ctr"/>
        <c:lblOffset val="100"/>
        <c:noMultiLvlLbl val="0"/>
      </c:catAx>
      <c:valAx>
        <c:axId val="1061499216"/>
        <c:scaling>
          <c:orientation val="minMax"/>
        </c:scaling>
        <c:delete val="1"/>
        <c:axPos val="l"/>
        <c:numFmt formatCode="0%" sourceLinked="1"/>
        <c:majorTickMark val="out"/>
        <c:minorTickMark val="none"/>
        <c:tickLblPos val="nextTo"/>
        <c:crossAx val="106149880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solidFill>
        <a:schemeClr val="tx1"/>
      </a:solidFill>
    </a:ln>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Do you feel Zonta </a:t>
            </a:r>
            <a:r>
              <a:rPr lang="en-US" sz="1800" u="sng" dirty="0"/>
              <a:t>International</a:t>
            </a:r>
            <a:r>
              <a:rPr lang="en-US" sz="1800" dirty="0"/>
              <a:t> is set up to be successful over</a:t>
            </a:r>
            <a:r>
              <a:rPr lang="en-US" sz="1800" baseline="0" dirty="0"/>
              <a:t> the next five years?      n=3527</a:t>
            </a:r>
            <a:endParaRPr lang="en-US" sz="1800" dirty="0"/>
          </a:p>
        </c:rich>
      </c:tx>
      <c:overlay val="0"/>
    </c:title>
    <c:autoTitleDeleted val="0"/>
    <c:plotArea>
      <c:layout/>
      <c:barChart>
        <c:barDir val="col"/>
        <c:grouping val="clustered"/>
        <c:varyColors val="0"/>
        <c:ser>
          <c:idx val="0"/>
          <c:order val="0"/>
          <c:tx>
            <c:strRef>
              <c:f>Sheet1!$B$1</c:f>
              <c:strCache>
                <c:ptCount val="1"/>
                <c:pt idx="0">
                  <c:v>Total</c:v>
                </c:pt>
              </c:strCache>
            </c:strRef>
          </c:tx>
          <c:invertIfNegative val="0"/>
          <c:dPt>
            <c:idx val="0"/>
            <c:invertIfNegative val="0"/>
            <c:bubble3D val="0"/>
            <c:spPr>
              <a:solidFill>
                <a:schemeClr val="accent3"/>
              </a:solidFill>
            </c:spPr>
            <c:extLst>
              <c:ext xmlns:c16="http://schemas.microsoft.com/office/drawing/2014/chart" uri="{C3380CC4-5D6E-409C-BE32-E72D297353CC}">
                <c16:uniqueId val="{00000000-8891-43CB-8E21-17E788447039}"/>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I don't know</c:v>
                </c:pt>
              </c:strCache>
            </c:strRef>
          </c:cat>
          <c:val>
            <c:numRef>
              <c:f>Sheet1!$B$2:$B$4</c:f>
              <c:numCache>
                <c:formatCode>0%</c:formatCode>
                <c:ptCount val="3"/>
                <c:pt idx="0">
                  <c:v>0.67</c:v>
                </c:pt>
                <c:pt idx="1">
                  <c:v>0.03</c:v>
                </c:pt>
                <c:pt idx="2">
                  <c:v>0.28999999999999998</c:v>
                </c:pt>
              </c:numCache>
            </c:numRef>
          </c:val>
          <c:extLst>
            <c:ext xmlns:c16="http://schemas.microsoft.com/office/drawing/2014/chart" uri="{C3380CC4-5D6E-409C-BE32-E72D297353CC}">
              <c16:uniqueId val="{00000000-261A-44A4-A12C-5F24C848DB83}"/>
            </c:ext>
          </c:extLst>
        </c:ser>
        <c:dLbls>
          <c:dLblPos val="outEnd"/>
          <c:showLegendKey val="0"/>
          <c:showVal val="1"/>
          <c:showCatName val="0"/>
          <c:showSerName val="0"/>
          <c:showPercent val="0"/>
          <c:showBubbleSize val="0"/>
        </c:dLbls>
        <c:gapWidth val="150"/>
        <c:axId val="1061498800"/>
        <c:axId val="1061499216"/>
      </c:barChart>
      <c:catAx>
        <c:axId val="1061498800"/>
        <c:scaling>
          <c:orientation val="minMax"/>
        </c:scaling>
        <c:delete val="0"/>
        <c:axPos val="b"/>
        <c:numFmt formatCode="General" sourceLinked="1"/>
        <c:majorTickMark val="out"/>
        <c:minorTickMark val="none"/>
        <c:tickLblPos val="nextTo"/>
        <c:txPr>
          <a:bodyPr/>
          <a:lstStyle/>
          <a:p>
            <a:pPr>
              <a:defRPr sz="1400"/>
            </a:pPr>
            <a:endParaRPr lang="en-US"/>
          </a:p>
        </c:txPr>
        <c:crossAx val="1061499216"/>
        <c:crosses val="autoZero"/>
        <c:auto val="1"/>
        <c:lblAlgn val="ctr"/>
        <c:lblOffset val="100"/>
        <c:noMultiLvlLbl val="0"/>
      </c:catAx>
      <c:valAx>
        <c:axId val="1061499216"/>
        <c:scaling>
          <c:orientation val="minMax"/>
        </c:scaling>
        <c:delete val="1"/>
        <c:axPos val="l"/>
        <c:numFmt formatCode="0%" sourceLinked="1"/>
        <c:majorTickMark val="out"/>
        <c:minorTickMark val="none"/>
        <c:tickLblPos val="nextTo"/>
        <c:crossAx val="106149880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solidFill>
        <a:schemeClr val="tx1"/>
      </a:solidFill>
    </a:ln>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Do you feel</a:t>
            </a:r>
            <a:r>
              <a:rPr lang="en-US" sz="1800" baseline="0" dirty="0"/>
              <a:t> welcomed to contribute positively to Zonta </a:t>
            </a:r>
            <a:r>
              <a:rPr lang="en-US" sz="1800" u="sng" baseline="0" dirty="0"/>
              <a:t>International</a:t>
            </a:r>
            <a:r>
              <a:rPr lang="en-US" sz="1800" baseline="0" dirty="0"/>
              <a:t>?       n=3524</a:t>
            </a:r>
            <a:endParaRPr lang="en-US" sz="1800" dirty="0"/>
          </a:p>
        </c:rich>
      </c:tx>
      <c:overlay val="0"/>
    </c:title>
    <c:autoTitleDeleted val="0"/>
    <c:plotArea>
      <c:layout>
        <c:manualLayout>
          <c:layoutTarget val="inner"/>
          <c:xMode val="edge"/>
          <c:yMode val="edge"/>
          <c:x val="2.6221692491060787E-2"/>
          <c:y val="0.23411663620796688"/>
          <c:w val="0.94755661501787847"/>
          <c:h val="0.69513571793797779"/>
        </c:manualLayout>
      </c:layout>
      <c:barChart>
        <c:barDir val="col"/>
        <c:grouping val="clustered"/>
        <c:varyColors val="0"/>
        <c:ser>
          <c:idx val="0"/>
          <c:order val="0"/>
          <c:tx>
            <c:strRef>
              <c:f>Sheet1!$B$1</c:f>
              <c:strCache>
                <c:ptCount val="1"/>
                <c:pt idx="0">
                  <c:v>Total</c:v>
                </c:pt>
              </c:strCache>
            </c:strRef>
          </c:tx>
          <c:invertIfNegative val="0"/>
          <c:dPt>
            <c:idx val="0"/>
            <c:invertIfNegative val="0"/>
            <c:bubble3D val="0"/>
            <c:spPr>
              <a:solidFill>
                <a:schemeClr val="accent3"/>
              </a:solidFill>
            </c:spPr>
            <c:extLst>
              <c:ext xmlns:c16="http://schemas.microsoft.com/office/drawing/2014/chart" uri="{C3380CC4-5D6E-409C-BE32-E72D297353CC}">
                <c16:uniqueId val="{00000000-0B25-464A-A038-19898BD808E0}"/>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I don't know</c:v>
                </c:pt>
              </c:strCache>
            </c:strRef>
          </c:cat>
          <c:val>
            <c:numRef>
              <c:f>Sheet1!$B$2:$B$4</c:f>
              <c:numCache>
                <c:formatCode>0%</c:formatCode>
                <c:ptCount val="3"/>
                <c:pt idx="0">
                  <c:v>0.71</c:v>
                </c:pt>
                <c:pt idx="1">
                  <c:v>0.06</c:v>
                </c:pt>
                <c:pt idx="2">
                  <c:v>0.23</c:v>
                </c:pt>
              </c:numCache>
            </c:numRef>
          </c:val>
          <c:extLst>
            <c:ext xmlns:c16="http://schemas.microsoft.com/office/drawing/2014/chart" uri="{C3380CC4-5D6E-409C-BE32-E72D297353CC}">
              <c16:uniqueId val="{00000000-F042-49FC-AC65-878ED97ED0D1}"/>
            </c:ext>
          </c:extLst>
        </c:ser>
        <c:dLbls>
          <c:dLblPos val="outEnd"/>
          <c:showLegendKey val="0"/>
          <c:showVal val="1"/>
          <c:showCatName val="0"/>
          <c:showSerName val="0"/>
          <c:showPercent val="0"/>
          <c:showBubbleSize val="0"/>
        </c:dLbls>
        <c:gapWidth val="150"/>
        <c:axId val="1061498800"/>
        <c:axId val="1061499216"/>
      </c:barChart>
      <c:catAx>
        <c:axId val="1061498800"/>
        <c:scaling>
          <c:orientation val="minMax"/>
        </c:scaling>
        <c:delete val="0"/>
        <c:axPos val="b"/>
        <c:numFmt formatCode="General" sourceLinked="1"/>
        <c:majorTickMark val="out"/>
        <c:minorTickMark val="none"/>
        <c:tickLblPos val="nextTo"/>
        <c:txPr>
          <a:bodyPr/>
          <a:lstStyle/>
          <a:p>
            <a:pPr>
              <a:defRPr sz="1400"/>
            </a:pPr>
            <a:endParaRPr lang="en-US"/>
          </a:p>
        </c:txPr>
        <c:crossAx val="1061499216"/>
        <c:crosses val="autoZero"/>
        <c:auto val="1"/>
        <c:lblAlgn val="ctr"/>
        <c:lblOffset val="100"/>
        <c:noMultiLvlLbl val="0"/>
      </c:catAx>
      <c:valAx>
        <c:axId val="1061499216"/>
        <c:scaling>
          <c:orientation val="minMax"/>
        </c:scaling>
        <c:delete val="1"/>
        <c:axPos val="l"/>
        <c:numFmt formatCode="0%" sourceLinked="1"/>
        <c:majorTickMark val="out"/>
        <c:minorTickMark val="none"/>
        <c:tickLblPos val="nextTo"/>
        <c:crossAx val="106149880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solidFill>
        <a:schemeClr val="tx1"/>
      </a:solidFill>
    </a:ln>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Very desirable/somewhat desirable</c:v>
                </c:pt>
              </c:strCache>
            </c:strRef>
          </c:tx>
          <c:spPr>
            <a:solidFill>
              <a:schemeClr val="accent1"/>
            </a:solidFill>
            <a:ln>
              <a:noFill/>
            </a:ln>
            <a:effectLst/>
          </c:spPr>
          <c:invertIfNegative val="0"/>
          <c:dPt>
            <c:idx val="3"/>
            <c:invertIfNegative val="0"/>
            <c:bubble3D val="0"/>
            <c:spPr>
              <a:solidFill>
                <a:schemeClr val="accent3"/>
              </a:solidFill>
              <a:ln>
                <a:noFill/>
              </a:ln>
              <a:effectLst/>
            </c:spPr>
            <c:extLst>
              <c:ext xmlns:c16="http://schemas.microsoft.com/office/drawing/2014/chart" uri="{C3380CC4-5D6E-409C-BE32-E72D297353CC}">
                <c16:uniqueId val="{00000001-363C-4635-B2ED-0D2F6869CDC0}"/>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0-363C-4635-B2ED-0D2F6869CDC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Zonta International Membership Only: Individual pays a fee directly to Zonta International to access the Zonta magazine, e-newsletter, and Remarkable Women series and other ZI programs or services without Zonta club access</c:v>
                </c:pt>
                <c:pt idx="1">
                  <c:v>Zonta Service Participant: Individual selects their choice of local, national, or international service projects and customizes their membership paying a corresponding fee based on the choices</c:v>
                </c:pt>
                <c:pt idx="2">
                  <c:v>Donor: Individual donates to Zonta International’s Foundation for Women but does not participate in any Zonta activities or have access to club or Zonta International programs or services</c:v>
                </c:pt>
                <c:pt idx="3">
                  <c:v>Advocate: Individual selects their choice of local, national, or international advocacy projects that educate the public or government officials and customize their membership paying a corresponding fee based on choices</c:v>
                </c:pt>
                <c:pt idx="4">
                  <c:v>Current International/Club Membership: Individual pays the current membership fee for the existing form of Zonta membership and the access and services currently received</c:v>
                </c:pt>
              </c:strCache>
            </c:strRef>
          </c:cat>
          <c:val>
            <c:numRef>
              <c:f>Sheet1!$B$2:$B$6</c:f>
              <c:numCache>
                <c:formatCode>0%</c:formatCode>
                <c:ptCount val="5"/>
                <c:pt idx="0">
                  <c:v>0.38811881188118813</c:v>
                </c:pt>
                <c:pt idx="1">
                  <c:v>0.49029535864978901</c:v>
                </c:pt>
                <c:pt idx="2">
                  <c:v>0.49083732731886098</c:v>
                </c:pt>
                <c:pt idx="3">
                  <c:v>0.5186745296265094</c:v>
                </c:pt>
                <c:pt idx="4">
                  <c:v>0.72325131324301906</c:v>
                </c:pt>
              </c:numCache>
            </c:numRef>
          </c:val>
          <c:extLst>
            <c:ext xmlns:c16="http://schemas.microsoft.com/office/drawing/2014/chart" uri="{C3380CC4-5D6E-409C-BE32-E72D297353CC}">
              <c16:uniqueId val="{00000000-4C46-4B34-934A-B0EA77A6CE8A}"/>
            </c:ext>
          </c:extLst>
        </c:ser>
        <c:dLbls>
          <c:dLblPos val="outEnd"/>
          <c:showLegendKey val="0"/>
          <c:showVal val="1"/>
          <c:showCatName val="0"/>
          <c:showSerName val="0"/>
          <c:showPercent val="0"/>
          <c:showBubbleSize val="0"/>
        </c:dLbls>
        <c:gapWidth val="182"/>
        <c:axId val="1789445087"/>
        <c:axId val="1789447167"/>
      </c:barChart>
      <c:catAx>
        <c:axId val="1789445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9447167"/>
        <c:crosses val="autoZero"/>
        <c:auto val="1"/>
        <c:lblAlgn val="ctr"/>
        <c:lblOffset val="100"/>
        <c:noMultiLvlLbl val="0"/>
      </c:catAx>
      <c:valAx>
        <c:axId val="1789447167"/>
        <c:scaling>
          <c:orientation val="minMax"/>
        </c:scaling>
        <c:delete val="1"/>
        <c:axPos val="b"/>
        <c:numFmt formatCode="0%" sourceLinked="1"/>
        <c:majorTickMark val="none"/>
        <c:minorTickMark val="none"/>
        <c:tickLblPos val="nextTo"/>
        <c:crossAx val="1789445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agree/agree</c:v>
                </c:pt>
              </c:strCache>
            </c:strRef>
          </c:tx>
          <c:spPr>
            <a:solidFill>
              <a:schemeClr val="accent1"/>
            </a:solidFill>
            <a:ln>
              <a:noFill/>
            </a:ln>
            <a:effectLst/>
          </c:spPr>
          <c:invertIfNegative val="0"/>
          <c:dPt>
            <c:idx val="8"/>
            <c:invertIfNegative val="0"/>
            <c:bubble3D val="0"/>
            <c:spPr>
              <a:solidFill>
                <a:schemeClr val="accent3"/>
              </a:solidFill>
              <a:ln>
                <a:noFill/>
              </a:ln>
              <a:effectLst/>
            </c:spPr>
            <c:extLst>
              <c:ext xmlns:c16="http://schemas.microsoft.com/office/drawing/2014/chart" uri="{C3380CC4-5D6E-409C-BE32-E72D297353CC}">
                <c16:uniqueId val="{00000001-44BD-4093-96C1-AB75868C85A2}"/>
              </c:ext>
            </c:extLst>
          </c:dPt>
          <c:dPt>
            <c:idx val="9"/>
            <c:invertIfNegative val="0"/>
            <c:bubble3D val="0"/>
            <c:spPr>
              <a:solidFill>
                <a:schemeClr val="accent3"/>
              </a:solidFill>
              <a:ln>
                <a:noFill/>
              </a:ln>
              <a:effectLst/>
            </c:spPr>
            <c:extLst>
              <c:ext xmlns:c16="http://schemas.microsoft.com/office/drawing/2014/chart" uri="{C3380CC4-5D6E-409C-BE32-E72D297353CC}">
                <c16:uniqueId val="{00000000-44BD-4093-96C1-AB75868C85A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Incorporates clubs effectively into decisions</c:v>
                </c:pt>
                <c:pt idx="1">
                  <c:v>Is accountable to Zonta members</c:v>
                </c:pt>
                <c:pt idx="2">
                  <c:v>Is a transparent decision maker</c:v>
                </c:pt>
                <c:pt idx="3">
                  <c:v> Is accountable to Zonta club leaders</c:v>
                </c:pt>
                <c:pt idx="4">
                  <c:v>Is a cost-effective way for me to participate in empowering women and girls</c:v>
                </c:pt>
                <c:pt idx="5">
                  <c:v>Effectively supports clubs and their leaders</c:v>
                </c:pt>
                <c:pt idx="6">
                  <c:v>Is effective as an organization</c:v>
                </c:pt>
                <c:pt idx="7">
                  <c:v>Is a welcoming organization that is open to all women and those allied with women</c:v>
                </c:pt>
                <c:pt idx="8">
                  <c:v>Acts consistently with its public statements</c:v>
                </c:pt>
                <c:pt idx="9">
                  <c:v>Is a reliable communicator</c:v>
                </c:pt>
              </c:strCache>
            </c:strRef>
          </c:cat>
          <c:val>
            <c:numRef>
              <c:f>Sheet1!$B$2:$B$11</c:f>
              <c:numCache>
                <c:formatCode>0%</c:formatCode>
                <c:ptCount val="10"/>
                <c:pt idx="0">
                  <c:v>0.43344155844155846</c:v>
                </c:pt>
                <c:pt idx="1">
                  <c:v>0.53890253890253892</c:v>
                </c:pt>
                <c:pt idx="2">
                  <c:v>0.54530612244897958</c:v>
                </c:pt>
                <c:pt idx="3">
                  <c:v>0.55628058727569329</c:v>
                </c:pt>
                <c:pt idx="4">
                  <c:v>0.61300813008130084</c:v>
                </c:pt>
                <c:pt idx="5">
                  <c:v>0.62540716612377845</c:v>
                </c:pt>
                <c:pt idx="6">
                  <c:v>0.67941415785191217</c:v>
                </c:pt>
                <c:pt idx="7">
                  <c:v>0.78785425101214579</c:v>
                </c:pt>
                <c:pt idx="8">
                  <c:v>0.8045977011494253</c:v>
                </c:pt>
                <c:pt idx="9">
                  <c:v>0.84231697506033787</c:v>
                </c:pt>
              </c:numCache>
            </c:numRef>
          </c:val>
          <c:extLst>
            <c:ext xmlns:c16="http://schemas.microsoft.com/office/drawing/2014/chart" uri="{C3380CC4-5D6E-409C-BE32-E72D297353CC}">
              <c16:uniqueId val="{00000000-85A1-4197-ADCB-C4E3F5FC0F18}"/>
            </c:ext>
          </c:extLst>
        </c:ser>
        <c:dLbls>
          <c:dLblPos val="outEnd"/>
          <c:showLegendKey val="0"/>
          <c:showVal val="1"/>
          <c:showCatName val="0"/>
          <c:showSerName val="0"/>
          <c:showPercent val="0"/>
          <c:showBubbleSize val="0"/>
        </c:dLbls>
        <c:gapWidth val="182"/>
        <c:axId val="2001176160"/>
        <c:axId val="2001177824"/>
      </c:barChart>
      <c:catAx>
        <c:axId val="2001176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1177824"/>
        <c:crosses val="autoZero"/>
        <c:auto val="1"/>
        <c:lblAlgn val="ctr"/>
        <c:lblOffset val="100"/>
        <c:noMultiLvlLbl val="0"/>
      </c:catAx>
      <c:valAx>
        <c:axId val="2001177824"/>
        <c:scaling>
          <c:orientation val="minMax"/>
        </c:scaling>
        <c:delete val="1"/>
        <c:axPos val="b"/>
        <c:numFmt formatCode="0%" sourceLinked="1"/>
        <c:majorTickMark val="none"/>
        <c:minorTickMark val="none"/>
        <c:tickLblPos val="nextTo"/>
        <c:crossAx val="2001176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agree/agree</c:v>
                </c:pt>
              </c:strCache>
            </c:strRef>
          </c:tx>
          <c:spPr>
            <a:solidFill>
              <a:schemeClr val="accent1"/>
            </a:solidFill>
            <a:ln>
              <a:noFill/>
            </a:ln>
            <a:effectLst/>
          </c:spPr>
          <c:invertIfNegative val="0"/>
          <c:dPt>
            <c:idx val="6"/>
            <c:invertIfNegative val="0"/>
            <c:bubble3D val="0"/>
            <c:spPr>
              <a:solidFill>
                <a:schemeClr val="accent3"/>
              </a:solidFill>
              <a:ln>
                <a:noFill/>
              </a:ln>
              <a:effectLst/>
            </c:spPr>
            <c:extLst>
              <c:ext xmlns:c16="http://schemas.microsoft.com/office/drawing/2014/chart" uri="{C3380CC4-5D6E-409C-BE32-E72D297353CC}">
                <c16:uniqueId val="{00000000-7A1E-4D67-86A7-74FD58C9EFA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My club doesn’t know enough about the educational awards to promote in our community</c:v>
                </c:pt>
                <c:pt idx="1">
                  <c:v>The educational award deadlines don’t align with the school calendar in my club’s country</c:v>
                </c:pt>
                <c:pt idx="2">
                  <c:v>The amount of each scholarship is appropriate for what it would cost to pursue that degree</c:v>
                </c:pt>
                <c:pt idx="3">
                  <c:v>The Zonta awards program should be streamlined so more clubs participate</c:v>
                </c:pt>
                <c:pt idx="4">
                  <c:v>My club provides its own scholarships in different fields of study to women in our community</c:v>
                </c:pt>
                <c:pt idx="5">
                  <c:v>My club participates every biennium promoting Zonta’s educational awards in our community</c:v>
                </c:pt>
                <c:pt idx="6">
                  <c:v>The targeted areas (engineering, public affairs, STEM, business, etc.) are important areas to focus Zonta International scholarship dollars</c:v>
                </c:pt>
              </c:strCache>
            </c:strRef>
          </c:cat>
          <c:val>
            <c:numRef>
              <c:f>Sheet1!$B$2:$B$8</c:f>
              <c:numCache>
                <c:formatCode>0%</c:formatCode>
                <c:ptCount val="7"/>
                <c:pt idx="0">
                  <c:v>0.14674361088211046</c:v>
                </c:pt>
                <c:pt idx="1">
                  <c:v>0.27265306122448979</c:v>
                </c:pt>
                <c:pt idx="2">
                  <c:v>0.45632653061224487</c:v>
                </c:pt>
                <c:pt idx="3">
                  <c:v>0.49184339314845027</c:v>
                </c:pt>
                <c:pt idx="4">
                  <c:v>0.53583061889250816</c:v>
                </c:pt>
                <c:pt idx="5">
                  <c:v>0.75302663438256656</c:v>
                </c:pt>
                <c:pt idx="6">
                  <c:v>0.85125303152789</c:v>
                </c:pt>
              </c:numCache>
            </c:numRef>
          </c:val>
          <c:extLst>
            <c:ext xmlns:c16="http://schemas.microsoft.com/office/drawing/2014/chart" uri="{C3380CC4-5D6E-409C-BE32-E72D297353CC}">
              <c16:uniqueId val="{00000000-240A-453A-A550-888C3BC871C5}"/>
            </c:ext>
          </c:extLst>
        </c:ser>
        <c:dLbls>
          <c:dLblPos val="outEnd"/>
          <c:showLegendKey val="0"/>
          <c:showVal val="1"/>
          <c:showCatName val="0"/>
          <c:showSerName val="0"/>
          <c:showPercent val="0"/>
          <c:showBubbleSize val="0"/>
        </c:dLbls>
        <c:gapWidth val="182"/>
        <c:axId val="1029877519"/>
        <c:axId val="1029878351"/>
      </c:barChart>
      <c:catAx>
        <c:axId val="10298775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9878351"/>
        <c:crosses val="autoZero"/>
        <c:auto val="1"/>
        <c:lblAlgn val="ctr"/>
        <c:lblOffset val="100"/>
        <c:noMultiLvlLbl val="0"/>
      </c:catAx>
      <c:valAx>
        <c:axId val="1029878351"/>
        <c:scaling>
          <c:orientation val="minMax"/>
        </c:scaling>
        <c:delete val="1"/>
        <c:axPos val="b"/>
        <c:numFmt formatCode="0%" sourceLinked="1"/>
        <c:majorTickMark val="none"/>
        <c:minorTickMark val="none"/>
        <c:tickLblPos val="nextTo"/>
        <c:crossAx val="1029877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invertIfNegative val="0"/>
          <c:dPt>
            <c:idx val="0"/>
            <c:invertIfNegative val="0"/>
            <c:bubble3D val="0"/>
            <c:spPr>
              <a:solidFill>
                <a:schemeClr val="accent3"/>
              </a:solidFill>
            </c:spPr>
            <c:extLst>
              <c:ext xmlns:c16="http://schemas.microsoft.com/office/drawing/2014/chart" uri="{C3380CC4-5D6E-409C-BE32-E72D297353CC}">
                <c16:uniqueId val="{00000000-3E62-4490-B352-D45E5567BE1E}"/>
              </c:ext>
            </c:extLst>
          </c:dPt>
          <c:dPt>
            <c:idx val="8"/>
            <c:invertIfNegative val="0"/>
            <c:bubble3D val="0"/>
            <c:spPr>
              <a:solidFill>
                <a:schemeClr val="accent3"/>
              </a:solidFill>
            </c:spPr>
            <c:extLst>
              <c:ext xmlns:c16="http://schemas.microsoft.com/office/drawing/2014/chart" uri="{C3380CC4-5D6E-409C-BE32-E72D297353CC}">
                <c16:uniqueId val="{00000001-3E62-4490-B352-D45E5567BE1E}"/>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None of the above</c:v>
                </c:pt>
                <c:pt idx="1">
                  <c:v>I do not know what "advocacy" means</c:v>
                </c:pt>
                <c:pt idx="2">
                  <c:v>I have not been asked to participate in my club's advocacy efforts</c:v>
                </c:pt>
                <c:pt idx="3">
                  <c:v>I do not understand how my club's advocacy supports the Zonta mission</c:v>
                </c:pt>
                <c:pt idx="4">
                  <c:v>I think advocacy is too politically motivated</c:v>
                </c:pt>
                <c:pt idx="5">
                  <c:v>I do not know enough about the issues affecting women/girls</c:v>
                </c:pt>
                <c:pt idx="6">
                  <c:v>I do not feel comfortable acting as an advocate</c:v>
                </c:pt>
                <c:pt idx="7">
                  <c:v>I do not know who to talk to in order to have an impact</c:v>
                </c:pt>
                <c:pt idx="8">
                  <c:v>I do not know how to participate in Zonta International's advocacy efforts</c:v>
                </c:pt>
              </c:strCache>
            </c:strRef>
          </c:cat>
          <c:val>
            <c:numRef>
              <c:f>Sheet1!$B$2:$B$10</c:f>
              <c:numCache>
                <c:formatCode>0%</c:formatCode>
                <c:ptCount val="9"/>
                <c:pt idx="0">
                  <c:v>0.44</c:v>
                </c:pt>
                <c:pt idx="1">
                  <c:v>0.02</c:v>
                </c:pt>
                <c:pt idx="2">
                  <c:v>0.06</c:v>
                </c:pt>
                <c:pt idx="3">
                  <c:v>0.08</c:v>
                </c:pt>
                <c:pt idx="4">
                  <c:v>0.09</c:v>
                </c:pt>
                <c:pt idx="5">
                  <c:v>0.13</c:v>
                </c:pt>
                <c:pt idx="6">
                  <c:v>0.17</c:v>
                </c:pt>
                <c:pt idx="7">
                  <c:v>0.23</c:v>
                </c:pt>
                <c:pt idx="8">
                  <c:v>0.27</c:v>
                </c:pt>
              </c:numCache>
            </c:numRef>
          </c:val>
          <c:extLst>
            <c:ext xmlns:c16="http://schemas.microsoft.com/office/drawing/2014/chart" uri="{C3380CC4-5D6E-409C-BE32-E72D297353CC}">
              <c16:uniqueId val="{00000000-546C-40EB-B738-4B84416E3E39}"/>
            </c:ext>
          </c:extLst>
        </c:ser>
        <c:dLbls>
          <c:dLblPos val="outEnd"/>
          <c:showLegendKey val="0"/>
          <c:showVal val="1"/>
          <c:showCatName val="0"/>
          <c:showSerName val="0"/>
          <c:showPercent val="0"/>
          <c:showBubbleSize val="0"/>
        </c:dLbls>
        <c:gapWidth val="150"/>
        <c:axId val="1061498800"/>
        <c:axId val="1061499216"/>
      </c:barChart>
      <c:catAx>
        <c:axId val="1061498800"/>
        <c:scaling>
          <c:orientation val="minMax"/>
        </c:scaling>
        <c:delete val="0"/>
        <c:axPos val="l"/>
        <c:numFmt formatCode="General" sourceLinked="1"/>
        <c:majorTickMark val="out"/>
        <c:minorTickMark val="none"/>
        <c:tickLblPos val="nextTo"/>
        <c:txPr>
          <a:bodyPr/>
          <a:lstStyle/>
          <a:p>
            <a:pPr>
              <a:defRPr sz="1400"/>
            </a:pPr>
            <a:endParaRPr lang="en-US"/>
          </a:p>
        </c:txPr>
        <c:crossAx val="1061499216"/>
        <c:crosses val="autoZero"/>
        <c:auto val="1"/>
        <c:lblAlgn val="ctr"/>
        <c:lblOffset val="100"/>
        <c:noMultiLvlLbl val="0"/>
      </c:catAx>
      <c:valAx>
        <c:axId val="1061499216"/>
        <c:scaling>
          <c:orientation val="minMax"/>
        </c:scaling>
        <c:delete val="1"/>
        <c:axPos val="b"/>
        <c:numFmt formatCode="0%" sourceLinked="1"/>
        <c:majorTickMark val="out"/>
        <c:minorTickMark val="none"/>
        <c:tickLblPos val="nextTo"/>
        <c:crossAx val="106149880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Total</c:v>
                </c:pt>
              </c:strCache>
            </c:strRef>
          </c:tx>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0-FE84-45A2-BF69-F859068EC6D9}"/>
            </c:ext>
          </c:extLst>
        </c:ser>
        <c:dLbls>
          <c:dLblPos val="outEnd"/>
          <c:showLegendKey val="0"/>
          <c:showVal val="1"/>
          <c:showCatName val="0"/>
          <c:showSerName val="0"/>
          <c:showPercent val="0"/>
          <c:showBubbleSize val="0"/>
          <c:showLeaderLines val="1"/>
        </c:dLbls>
        <c:firstSliceAng val="0"/>
      </c:pieChart>
    </c:plotArea>
    <c:legend>
      <c:legendPos val="r"/>
      <c:layout>
        <c:manualLayout>
          <c:xMode val="edge"/>
          <c:yMode val="edge"/>
          <c:x val="0.66999839910824399"/>
          <c:y val="0.43222683430829756"/>
          <c:w val="8.7142275319033402E-2"/>
          <c:h val="0.18466531503921291"/>
        </c:manualLayout>
      </c:layout>
      <c:overlay val="0"/>
      <c:txPr>
        <a:bodyPr/>
        <a:lstStyle/>
        <a:p>
          <a:pPr>
            <a:defRPr sz="14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agree/agree</c:v>
                </c:pt>
              </c:strCache>
            </c:strRef>
          </c:tx>
          <c:spPr>
            <a:solidFill>
              <a:schemeClr val="accent1"/>
            </a:solidFill>
            <a:ln>
              <a:noFill/>
            </a:ln>
            <a:effectLst/>
          </c:spPr>
          <c:invertIfNegative val="0"/>
          <c:dPt>
            <c:idx val="3"/>
            <c:invertIfNegative val="0"/>
            <c:bubble3D val="0"/>
            <c:spPr>
              <a:solidFill>
                <a:schemeClr val="accent3"/>
              </a:solidFill>
              <a:ln>
                <a:noFill/>
              </a:ln>
              <a:effectLst/>
            </c:spPr>
            <c:extLst>
              <c:ext xmlns:c16="http://schemas.microsoft.com/office/drawing/2014/chart" uri="{C3380CC4-5D6E-409C-BE32-E72D297353CC}">
                <c16:uniqueId val="{00000001-36F1-4293-B56F-A2993EF0162A}"/>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0-36F1-4293-B56F-A2993EF0162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Zonta International does not need to work with other entities besides the United Nations on service projects</c:v>
                </c:pt>
                <c:pt idx="1">
                  <c:v>Zonta members in my club feel we have a voice in what service projects Zonta International funds</c:v>
                </c:pt>
                <c:pt idx="2">
                  <c:v>Zonta International service projects compete for funding with our club’s service projects</c:v>
                </c:pt>
                <c:pt idx="3">
                  <c:v>Zonta International’s involvement in service projects is valued by my club’s members</c:v>
                </c:pt>
                <c:pt idx="4">
                  <c:v>I know what projects Zonta International is funding this biennium</c:v>
                </c:pt>
              </c:strCache>
            </c:strRef>
          </c:cat>
          <c:val>
            <c:numRef>
              <c:f>Sheet1!$B$2:$B$6</c:f>
              <c:numCache>
                <c:formatCode>0%</c:formatCode>
                <c:ptCount val="5"/>
                <c:pt idx="0">
                  <c:v>0.1276595744680851</c:v>
                </c:pt>
                <c:pt idx="1">
                  <c:v>0.33333333333333331</c:v>
                </c:pt>
                <c:pt idx="2">
                  <c:v>0.38902538902538902</c:v>
                </c:pt>
                <c:pt idx="3">
                  <c:v>0.75671277461350694</c:v>
                </c:pt>
                <c:pt idx="4">
                  <c:v>0.79625101874490622</c:v>
                </c:pt>
              </c:numCache>
            </c:numRef>
          </c:val>
          <c:extLst>
            <c:ext xmlns:c16="http://schemas.microsoft.com/office/drawing/2014/chart" uri="{C3380CC4-5D6E-409C-BE32-E72D297353CC}">
              <c16:uniqueId val="{00000000-5649-4448-A189-7F241A37E074}"/>
            </c:ext>
          </c:extLst>
        </c:ser>
        <c:dLbls>
          <c:dLblPos val="outEnd"/>
          <c:showLegendKey val="0"/>
          <c:showVal val="1"/>
          <c:showCatName val="0"/>
          <c:showSerName val="0"/>
          <c:showPercent val="0"/>
          <c:showBubbleSize val="0"/>
        </c:dLbls>
        <c:gapWidth val="182"/>
        <c:axId val="2109684255"/>
        <c:axId val="2109684671"/>
      </c:barChart>
      <c:catAx>
        <c:axId val="210968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09684671"/>
        <c:crosses val="autoZero"/>
        <c:auto val="1"/>
        <c:lblAlgn val="ctr"/>
        <c:lblOffset val="100"/>
        <c:noMultiLvlLbl val="0"/>
      </c:catAx>
      <c:valAx>
        <c:axId val="2109684671"/>
        <c:scaling>
          <c:orientation val="minMax"/>
        </c:scaling>
        <c:delete val="1"/>
        <c:axPos val="b"/>
        <c:numFmt formatCode="0%" sourceLinked="1"/>
        <c:majorTickMark val="none"/>
        <c:minorTickMark val="none"/>
        <c:tickLblPos val="nextTo"/>
        <c:crossAx val="2109684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Strongly agree/agree</c:v>
                </c:pt>
              </c:strCache>
            </c:strRef>
          </c:tx>
          <c:spPr>
            <a:solidFill>
              <a:schemeClr val="accent1"/>
            </a:solidFill>
            <a:ln>
              <a:noFill/>
            </a:ln>
            <a:effectLst/>
          </c:spPr>
          <c:invertIfNegative val="0"/>
          <c:dPt>
            <c:idx val="5"/>
            <c:invertIfNegative val="0"/>
            <c:bubble3D val="0"/>
            <c:spPr>
              <a:solidFill>
                <a:schemeClr val="accent3"/>
              </a:solidFill>
              <a:ln>
                <a:noFill/>
              </a:ln>
              <a:effectLst/>
            </c:spPr>
            <c:extLst>
              <c:ext xmlns:c16="http://schemas.microsoft.com/office/drawing/2014/chart" uri="{C3380CC4-5D6E-409C-BE32-E72D297353CC}">
                <c16:uniqueId val="{00000000-5889-4609-9790-EB1AA295FE3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Many of my fellow club members find the fund-raising goals of our club to be burdensome</c:v>
                </c:pt>
                <c:pt idx="1">
                  <c:v>Many of my fellow club members do not understand how the Zonta Foundation for Women is using the funds</c:v>
                </c:pt>
                <c:pt idx="2">
                  <c:v>Zonta clubs should donate a certain percentage of their funds to the Zonta Foundation for Women</c:v>
                </c:pt>
                <c:pt idx="3">
                  <c:v>Zonta Foundation for Women should pursue a wider variety of funding options and allow clubs to do so also</c:v>
                </c:pt>
                <c:pt idx="4">
                  <c:v>Zonta Foundation for Women should allow people to contribute to its work without joining as a member</c:v>
                </c:pt>
                <c:pt idx="5">
                  <c:v>Zonta Foundation for Women should seek funding from external sources, such as corporate sponsorships</c:v>
                </c:pt>
              </c:strCache>
            </c:strRef>
          </c:cat>
          <c:val>
            <c:numRef>
              <c:f>Sheet1!$B$2:$B$7</c:f>
              <c:numCache>
                <c:formatCode>0%</c:formatCode>
                <c:ptCount val="6"/>
                <c:pt idx="0">
                  <c:v>0.43</c:v>
                </c:pt>
                <c:pt idx="1">
                  <c:v>0.47</c:v>
                </c:pt>
                <c:pt idx="2">
                  <c:v>0.61</c:v>
                </c:pt>
                <c:pt idx="3">
                  <c:v>0.65</c:v>
                </c:pt>
                <c:pt idx="4">
                  <c:v>0.75</c:v>
                </c:pt>
                <c:pt idx="5">
                  <c:v>0.83</c:v>
                </c:pt>
              </c:numCache>
            </c:numRef>
          </c:val>
          <c:extLst>
            <c:ext xmlns:c16="http://schemas.microsoft.com/office/drawing/2014/chart" uri="{C3380CC4-5D6E-409C-BE32-E72D297353CC}">
              <c16:uniqueId val="{00000000-E744-4C33-9A59-8D489B3CCC22}"/>
            </c:ext>
          </c:extLst>
        </c:ser>
        <c:dLbls>
          <c:dLblPos val="outEnd"/>
          <c:showLegendKey val="0"/>
          <c:showVal val="1"/>
          <c:showCatName val="0"/>
          <c:showSerName val="0"/>
          <c:showPercent val="0"/>
          <c:showBubbleSize val="0"/>
        </c:dLbls>
        <c:gapWidth val="182"/>
        <c:axId val="1798341375"/>
        <c:axId val="1798336383"/>
      </c:barChart>
      <c:catAx>
        <c:axId val="17983413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98336383"/>
        <c:crosses val="autoZero"/>
        <c:auto val="1"/>
        <c:lblAlgn val="ctr"/>
        <c:lblOffset val="100"/>
        <c:noMultiLvlLbl val="0"/>
      </c:catAx>
      <c:valAx>
        <c:axId val="1798336383"/>
        <c:scaling>
          <c:orientation val="minMax"/>
        </c:scaling>
        <c:delete val="1"/>
        <c:axPos val="b"/>
        <c:numFmt formatCode="0%" sourceLinked="1"/>
        <c:majorTickMark val="none"/>
        <c:minorTickMark val="none"/>
        <c:tickLblPos val="nextTo"/>
        <c:crossAx val="1798341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CD-48B7-8D2B-717A98A964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CD-48B7-8D2B-717A98A964F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Internal sources (such as members’ donations and fund-raising activities)</c:v>
                </c:pt>
                <c:pt idx="1">
                  <c:v>External sources (such as corporate sponsorship, grants)</c:v>
                </c:pt>
              </c:strCache>
            </c:strRef>
          </c:cat>
          <c:val>
            <c:numRef>
              <c:f>Sheet1!$B$2:$B$3</c:f>
              <c:numCache>
                <c:formatCode>0.00%</c:formatCode>
                <c:ptCount val="2"/>
                <c:pt idx="0">
                  <c:v>0.83220000000000005</c:v>
                </c:pt>
                <c:pt idx="1">
                  <c:v>0.1678</c:v>
                </c:pt>
              </c:numCache>
            </c:numRef>
          </c:val>
          <c:extLst>
            <c:ext xmlns:c16="http://schemas.microsoft.com/office/drawing/2014/chart" uri="{C3380CC4-5D6E-409C-BE32-E72D297353CC}">
              <c16:uniqueId val="{00000000-1BDC-43E2-ABAB-2058A031A9E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invertIfNegative val="0"/>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Less than 10%</c:v>
                </c:pt>
                <c:pt idx="1">
                  <c:v>11% to 20%</c:v>
                </c:pt>
                <c:pt idx="2">
                  <c:v>21%-30%</c:v>
                </c:pt>
                <c:pt idx="3">
                  <c:v>31%-40%</c:v>
                </c:pt>
                <c:pt idx="4">
                  <c:v>41%-50%</c:v>
                </c:pt>
                <c:pt idx="5">
                  <c:v>51% or more</c:v>
                </c:pt>
              </c:strCache>
            </c:strRef>
          </c:cat>
          <c:val>
            <c:numRef>
              <c:f>Sheet1!$B$2:$B$7</c:f>
              <c:numCache>
                <c:formatCode>0%</c:formatCode>
                <c:ptCount val="6"/>
                <c:pt idx="0">
                  <c:v>0.13</c:v>
                </c:pt>
                <c:pt idx="1">
                  <c:v>0.25</c:v>
                </c:pt>
                <c:pt idx="2">
                  <c:v>0.3</c:v>
                </c:pt>
                <c:pt idx="3">
                  <c:v>0.22</c:v>
                </c:pt>
                <c:pt idx="4">
                  <c:v>0.03</c:v>
                </c:pt>
                <c:pt idx="5">
                  <c:v>7.0000000000000007E-2</c:v>
                </c:pt>
              </c:numCache>
            </c:numRef>
          </c:val>
          <c:extLst>
            <c:ext xmlns:c16="http://schemas.microsoft.com/office/drawing/2014/chart" uri="{C3380CC4-5D6E-409C-BE32-E72D297353CC}">
              <c16:uniqueId val="{00000000-66F8-4145-BC8C-4F16E196C8B0}"/>
            </c:ext>
          </c:extLst>
        </c:ser>
        <c:dLbls>
          <c:dLblPos val="outEnd"/>
          <c:showLegendKey val="0"/>
          <c:showVal val="1"/>
          <c:showCatName val="0"/>
          <c:showSerName val="0"/>
          <c:showPercent val="0"/>
          <c:showBubbleSize val="0"/>
        </c:dLbls>
        <c:gapWidth val="150"/>
        <c:axId val="1061498800"/>
        <c:axId val="1061499216"/>
      </c:barChart>
      <c:catAx>
        <c:axId val="1061498800"/>
        <c:scaling>
          <c:orientation val="minMax"/>
        </c:scaling>
        <c:delete val="0"/>
        <c:axPos val="b"/>
        <c:numFmt formatCode="General" sourceLinked="1"/>
        <c:majorTickMark val="out"/>
        <c:minorTickMark val="none"/>
        <c:tickLblPos val="nextTo"/>
        <c:txPr>
          <a:bodyPr/>
          <a:lstStyle/>
          <a:p>
            <a:pPr>
              <a:defRPr sz="1400"/>
            </a:pPr>
            <a:endParaRPr lang="en-US"/>
          </a:p>
        </c:txPr>
        <c:crossAx val="1061499216"/>
        <c:crosses val="autoZero"/>
        <c:auto val="1"/>
        <c:lblAlgn val="ctr"/>
        <c:lblOffset val="100"/>
        <c:noMultiLvlLbl val="0"/>
      </c:catAx>
      <c:valAx>
        <c:axId val="1061499216"/>
        <c:scaling>
          <c:orientation val="minMax"/>
        </c:scaling>
        <c:delete val="1"/>
        <c:axPos val="l"/>
        <c:numFmt formatCode="0%" sourceLinked="1"/>
        <c:majorTickMark val="out"/>
        <c:minorTickMark val="none"/>
        <c:tickLblPos val="nextTo"/>
        <c:crossAx val="106149880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16101612786555E-2"/>
          <c:y val="5.0222913611151068E-2"/>
          <c:w val="0.96098389838721343"/>
          <c:h val="0.50728998443386275"/>
        </c:manualLayout>
      </c:layout>
      <c:barChart>
        <c:barDir val="col"/>
        <c:grouping val="clustered"/>
        <c:varyColors val="0"/>
        <c:ser>
          <c:idx val="0"/>
          <c:order val="0"/>
          <c:tx>
            <c:strRef>
              <c:f>Sheet1!$B$1</c:f>
              <c:strCache>
                <c:ptCount val="1"/>
                <c:pt idx="0">
                  <c:v>Total</c:v>
                </c:pt>
              </c:strCache>
            </c:strRef>
          </c:tx>
          <c:invertIfNegative val="0"/>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Current club president or board member</c:v>
                </c:pt>
                <c:pt idx="1">
                  <c:v>Former club president or board member within the last five years</c:v>
                </c:pt>
                <c:pt idx="2">
                  <c:v>Current district or area board member</c:v>
                </c:pt>
                <c:pt idx="3">
                  <c:v>Former district or area or board member within the last five years</c:v>
                </c:pt>
                <c:pt idx="4">
                  <c:v>Current international officer, board member, or committee chair or member</c:v>
                </c:pt>
                <c:pt idx="5">
                  <c:v>Former international officer, board member or committee chair or member within the last five years</c:v>
                </c:pt>
                <c:pt idx="6">
                  <c:v>None of the above</c:v>
                </c:pt>
              </c:strCache>
            </c:strRef>
          </c:cat>
          <c:val>
            <c:numRef>
              <c:f>Sheet1!$B$2:$B$8</c:f>
              <c:numCache>
                <c:formatCode>0%</c:formatCode>
                <c:ptCount val="7"/>
                <c:pt idx="0">
                  <c:v>0.49</c:v>
                </c:pt>
                <c:pt idx="1">
                  <c:v>0.44</c:v>
                </c:pt>
                <c:pt idx="2">
                  <c:v>0.13</c:v>
                </c:pt>
                <c:pt idx="3">
                  <c:v>0.14000000000000001</c:v>
                </c:pt>
                <c:pt idx="4">
                  <c:v>0.05</c:v>
                </c:pt>
                <c:pt idx="5">
                  <c:v>0.05</c:v>
                </c:pt>
                <c:pt idx="6">
                  <c:v>0.08</c:v>
                </c:pt>
              </c:numCache>
            </c:numRef>
          </c:val>
          <c:extLst>
            <c:ext xmlns:c16="http://schemas.microsoft.com/office/drawing/2014/chart" uri="{C3380CC4-5D6E-409C-BE32-E72D297353CC}">
              <c16:uniqueId val="{00000000-FF15-4721-9EE6-77925740F6F6}"/>
            </c:ext>
          </c:extLst>
        </c:ser>
        <c:dLbls>
          <c:dLblPos val="outEnd"/>
          <c:showLegendKey val="0"/>
          <c:showVal val="1"/>
          <c:showCatName val="0"/>
          <c:showSerName val="0"/>
          <c:showPercent val="0"/>
          <c:showBubbleSize val="0"/>
        </c:dLbls>
        <c:gapWidth val="150"/>
        <c:axId val="1061481328"/>
        <c:axId val="1061482576"/>
      </c:barChart>
      <c:catAx>
        <c:axId val="1061481328"/>
        <c:scaling>
          <c:orientation val="minMax"/>
        </c:scaling>
        <c:delete val="0"/>
        <c:axPos val="b"/>
        <c:numFmt formatCode="General" sourceLinked="1"/>
        <c:majorTickMark val="out"/>
        <c:minorTickMark val="none"/>
        <c:tickLblPos val="nextTo"/>
        <c:txPr>
          <a:bodyPr/>
          <a:lstStyle/>
          <a:p>
            <a:pPr>
              <a:defRPr sz="1200"/>
            </a:pPr>
            <a:endParaRPr lang="en-US"/>
          </a:p>
        </c:txPr>
        <c:crossAx val="1061482576"/>
        <c:crosses val="autoZero"/>
        <c:auto val="1"/>
        <c:lblAlgn val="ctr"/>
        <c:lblOffset val="100"/>
        <c:noMultiLvlLbl val="0"/>
      </c:catAx>
      <c:valAx>
        <c:axId val="1061482576"/>
        <c:scaling>
          <c:orientation val="minMax"/>
        </c:scaling>
        <c:delete val="1"/>
        <c:axPos val="l"/>
        <c:numFmt formatCode="0%" sourceLinked="1"/>
        <c:majorTickMark val="out"/>
        <c:minorTickMark val="none"/>
        <c:tickLblPos val="nextTo"/>
        <c:crossAx val="106148132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solidFill>
        <a:schemeClr val="tx1"/>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invertIfNegative val="0"/>
          <c:dPt>
            <c:idx val="12"/>
            <c:invertIfNegative val="0"/>
            <c:bubble3D val="0"/>
            <c:spPr>
              <a:solidFill>
                <a:schemeClr val="accent3"/>
              </a:solidFill>
            </c:spPr>
            <c:extLst>
              <c:ext xmlns:c16="http://schemas.microsoft.com/office/drawing/2014/chart" uri="{C3380CC4-5D6E-409C-BE32-E72D297353CC}">
                <c16:uniqueId val="{00000002-4961-43BC-A975-7CD8C0EA86E1}"/>
              </c:ext>
            </c:extLst>
          </c:dPt>
          <c:dPt>
            <c:idx val="13"/>
            <c:invertIfNegative val="0"/>
            <c:bubble3D val="0"/>
            <c:spPr>
              <a:solidFill>
                <a:schemeClr val="accent3"/>
              </a:solidFill>
            </c:spPr>
            <c:extLst>
              <c:ext xmlns:c16="http://schemas.microsoft.com/office/drawing/2014/chart" uri="{C3380CC4-5D6E-409C-BE32-E72D297353CC}">
                <c16:uniqueId val="{00000001-4961-43BC-A975-7CD8C0EA86E1}"/>
              </c:ext>
            </c:extLst>
          </c:dPt>
          <c:dPt>
            <c:idx val="14"/>
            <c:invertIfNegative val="0"/>
            <c:bubble3D val="0"/>
            <c:spPr>
              <a:solidFill>
                <a:schemeClr val="accent3"/>
              </a:solidFill>
            </c:spPr>
            <c:extLst>
              <c:ext xmlns:c16="http://schemas.microsoft.com/office/drawing/2014/chart" uri="{C3380CC4-5D6E-409C-BE32-E72D297353CC}">
                <c16:uniqueId val="{00000000-4961-43BC-A975-7CD8C0EA86E1}"/>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None of the above</c:v>
                </c:pt>
                <c:pt idx="1">
                  <c:v>Fear of female genital mutilation</c:v>
                </c:pt>
                <c:pt idx="2">
                  <c:v>Lack of access to water or sanitation</c:v>
                </c:pt>
                <c:pt idx="3">
                  <c:v>Lack of access to banks/financial services</c:v>
                </c:pt>
                <c:pt idx="4">
                  <c:v>Fear of child marriage</c:v>
                </c:pt>
                <c:pt idx="5">
                  <c:v>Lack of access to family planning resources</c:v>
                </c:pt>
                <c:pt idx="6">
                  <c:v>Lack of access to technology</c:v>
                </c:pt>
                <c:pt idx="7">
                  <c:v>Lack of access to education</c:v>
                </c:pt>
                <c:pt idx="8">
                  <c:v>Lack of gender equality under the law</c:v>
                </c:pt>
                <c:pt idx="9">
                  <c:v>Lack of access to employment</c:v>
                </c:pt>
                <c:pt idx="10">
                  <c:v>Lack of opportunity caused by family or traditional gender roles</c:v>
                </c:pt>
                <c:pt idx="11">
                  <c:v>Lack of political participation or leadership</c:v>
                </c:pt>
                <c:pt idx="12">
                  <c:v>Fear of impact of climate change</c:v>
                </c:pt>
                <c:pt idx="13">
                  <c:v>Lack of personal financial freedom</c:v>
                </c:pt>
                <c:pt idx="14">
                  <c:v>Fear of gender-based violence</c:v>
                </c:pt>
              </c:strCache>
            </c:strRef>
          </c:cat>
          <c:val>
            <c:numRef>
              <c:f>Sheet1!$B$2:$B$16</c:f>
              <c:numCache>
                <c:formatCode>0%</c:formatCode>
                <c:ptCount val="15"/>
                <c:pt idx="0">
                  <c:v>0.14000000000000001</c:v>
                </c:pt>
                <c:pt idx="1">
                  <c:v>0.01</c:v>
                </c:pt>
                <c:pt idx="2">
                  <c:v>0.01</c:v>
                </c:pt>
                <c:pt idx="3">
                  <c:v>0.04</c:v>
                </c:pt>
                <c:pt idx="4">
                  <c:v>0.04</c:v>
                </c:pt>
                <c:pt idx="5">
                  <c:v>0.09</c:v>
                </c:pt>
                <c:pt idx="6">
                  <c:v>0.09</c:v>
                </c:pt>
                <c:pt idx="7">
                  <c:v>0.17</c:v>
                </c:pt>
                <c:pt idx="8">
                  <c:v>0.18</c:v>
                </c:pt>
                <c:pt idx="9">
                  <c:v>0.19</c:v>
                </c:pt>
                <c:pt idx="10">
                  <c:v>0.26</c:v>
                </c:pt>
                <c:pt idx="11">
                  <c:v>0.26</c:v>
                </c:pt>
                <c:pt idx="12">
                  <c:v>0.27</c:v>
                </c:pt>
                <c:pt idx="13">
                  <c:v>0.28999999999999998</c:v>
                </c:pt>
                <c:pt idx="14">
                  <c:v>0.38</c:v>
                </c:pt>
              </c:numCache>
            </c:numRef>
          </c:val>
          <c:extLst>
            <c:ext xmlns:c16="http://schemas.microsoft.com/office/drawing/2014/chart" uri="{C3380CC4-5D6E-409C-BE32-E72D297353CC}">
              <c16:uniqueId val="{00000000-89FC-4AD0-BA0D-74A8297D3A7B}"/>
            </c:ext>
          </c:extLst>
        </c:ser>
        <c:dLbls>
          <c:dLblPos val="outEnd"/>
          <c:showLegendKey val="0"/>
          <c:showVal val="1"/>
          <c:showCatName val="0"/>
          <c:showSerName val="0"/>
          <c:showPercent val="0"/>
          <c:showBubbleSize val="0"/>
        </c:dLbls>
        <c:gapWidth val="150"/>
        <c:axId val="1061481328"/>
        <c:axId val="1061482576"/>
      </c:barChart>
      <c:catAx>
        <c:axId val="1061481328"/>
        <c:scaling>
          <c:orientation val="minMax"/>
        </c:scaling>
        <c:delete val="0"/>
        <c:axPos val="l"/>
        <c:numFmt formatCode="General" sourceLinked="1"/>
        <c:majorTickMark val="out"/>
        <c:minorTickMark val="none"/>
        <c:tickLblPos val="nextTo"/>
        <c:txPr>
          <a:bodyPr/>
          <a:lstStyle/>
          <a:p>
            <a:pPr>
              <a:defRPr sz="1400"/>
            </a:pPr>
            <a:endParaRPr lang="en-US"/>
          </a:p>
        </c:txPr>
        <c:crossAx val="1061482576"/>
        <c:crosses val="autoZero"/>
        <c:auto val="1"/>
        <c:lblAlgn val="ctr"/>
        <c:lblOffset val="100"/>
        <c:noMultiLvlLbl val="0"/>
      </c:catAx>
      <c:valAx>
        <c:axId val="1061482576"/>
        <c:scaling>
          <c:orientation val="minMax"/>
        </c:scaling>
        <c:delete val="1"/>
        <c:axPos val="b"/>
        <c:numFmt formatCode="0%" sourceLinked="1"/>
        <c:majorTickMark val="out"/>
        <c:minorTickMark val="none"/>
        <c:tickLblPos val="nextTo"/>
        <c:crossAx val="106148132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invertIfNegative val="0"/>
          <c:dPt>
            <c:idx val="10"/>
            <c:invertIfNegative val="0"/>
            <c:bubble3D val="0"/>
            <c:spPr>
              <a:solidFill>
                <a:schemeClr val="accent3"/>
              </a:solidFill>
            </c:spPr>
            <c:extLst>
              <c:ext xmlns:c16="http://schemas.microsoft.com/office/drawing/2014/chart" uri="{C3380CC4-5D6E-409C-BE32-E72D297353CC}">
                <c16:uniqueId val="{00000001-0C9D-4C5F-AD91-42F5458CB349}"/>
              </c:ext>
            </c:extLst>
          </c:dPt>
          <c:dPt>
            <c:idx val="11"/>
            <c:invertIfNegative val="0"/>
            <c:bubble3D val="0"/>
            <c:spPr>
              <a:solidFill>
                <a:schemeClr val="accent3"/>
              </a:solidFill>
            </c:spPr>
            <c:extLst>
              <c:ext xmlns:c16="http://schemas.microsoft.com/office/drawing/2014/chart" uri="{C3380CC4-5D6E-409C-BE32-E72D297353CC}">
                <c16:uniqueId val="{00000000-0C9D-4C5F-AD91-42F5458CB349}"/>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None of the above</c:v>
                </c:pt>
                <c:pt idx="1">
                  <c:v>Help women improve, invest in, or sell their own property</c:v>
                </c:pt>
                <c:pt idx="2">
                  <c:v>Help women independently access banks or financial institutions</c:v>
                </c:pt>
                <c:pt idx="3">
                  <c:v>Help women participate in government or politics</c:v>
                </c:pt>
                <c:pt idx="4">
                  <c:v>Help women or girls live, travel, or work freely outside their home or country of residence</c:v>
                </c:pt>
                <c:pt idx="5">
                  <c:v>Improve women's recognition as a person under the nation's laws</c:v>
                </c:pt>
                <c:pt idx="6">
                  <c:v>Improve women's freedom to work or participate in their local or national economy</c:v>
                </c:pt>
                <c:pt idx="7">
                  <c:v>Help create a healthy and safe family or community life for women and/or girls</c:v>
                </c:pt>
                <c:pt idx="8">
                  <c:v>Support women's leadership in political, business, or educational positions</c:v>
                </c:pt>
                <c:pt idx="9">
                  <c:v>Improve job or economic opportunities for women and/or girls</c:v>
                </c:pt>
                <c:pt idx="10">
                  <c:v>Protect the individual or human rights of women or girls</c:v>
                </c:pt>
                <c:pt idx="11">
                  <c:v>Support educational opportunities for women and/or girls</c:v>
                </c:pt>
              </c:strCache>
            </c:strRef>
          </c:cat>
          <c:val>
            <c:numRef>
              <c:f>Sheet1!$B$2:$B$13</c:f>
              <c:numCache>
                <c:formatCode>0%</c:formatCode>
                <c:ptCount val="12"/>
                <c:pt idx="0">
                  <c:v>0</c:v>
                </c:pt>
                <c:pt idx="1">
                  <c:v>0.04</c:v>
                </c:pt>
                <c:pt idx="2">
                  <c:v>0.05</c:v>
                </c:pt>
                <c:pt idx="3">
                  <c:v>0.11</c:v>
                </c:pt>
                <c:pt idx="4">
                  <c:v>0.13</c:v>
                </c:pt>
                <c:pt idx="5">
                  <c:v>0.26</c:v>
                </c:pt>
                <c:pt idx="6">
                  <c:v>0.28000000000000003</c:v>
                </c:pt>
                <c:pt idx="7">
                  <c:v>0.28999999999999998</c:v>
                </c:pt>
                <c:pt idx="8">
                  <c:v>0.3</c:v>
                </c:pt>
                <c:pt idx="9">
                  <c:v>0.31</c:v>
                </c:pt>
                <c:pt idx="10">
                  <c:v>0.54</c:v>
                </c:pt>
                <c:pt idx="11">
                  <c:v>0.63</c:v>
                </c:pt>
              </c:numCache>
            </c:numRef>
          </c:val>
          <c:extLst>
            <c:ext xmlns:c16="http://schemas.microsoft.com/office/drawing/2014/chart" uri="{C3380CC4-5D6E-409C-BE32-E72D297353CC}">
              <c16:uniqueId val="{00000000-B0BE-4A83-BE47-C2F4D3B76466}"/>
            </c:ext>
          </c:extLst>
        </c:ser>
        <c:dLbls>
          <c:dLblPos val="outEnd"/>
          <c:showLegendKey val="0"/>
          <c:showVal val="1"/>
          <c:showCatName val="0"/>
          <c:showSerName val="0"/>
          <c:showPercent val="0"/>
          <c:showBubbleSize val="0"/>
        </c:dLbls>
        <c:gapWidth val="150"/>
        <c:axId val="1061498800"/>
        <c:axId val="1061499216"/>
      </c:barChart>
      <c:catAx>
        <c:axId val="1061498800"/>
        <c:scaling>
          <c:orientation val="minMax"/>
        </c:scaling>
        <c:delete val="0"/>
        <c:axPos val="l"/>
        <c:numFmt formatCode="General" sourceLinked="1"/>
        <c:majorTickMark val="out"/>
        <c:minorTickMark val="none"/>
        <c:tickLblPos val="nextTo"/>
        <c:txPr>
          <a:bodyPr/>
          <a:lstStyle/>
          <a:p>
            <a:pPr>
              <a:defRPr sz="1400"/>
            </a:pPr>
            <a:endParaRPr lang="en-US"/>
          </a:p>
        </c:txPr>
        <c:crossAx val="1061499216"/>
        <c:crosses val="autoZero"/>
        <c:auto val="1"/>
        <c:lblAlgn val="ctr"/>
        <c:lblOffset val="100"/>
        <c:noMultiLvlLbl val="0"/>
      </c:catAx>
      <c:valAx>
        <c:axId val="1061499216"/>
        <c:scaling>
          <c:orientation val="minMax"/>
        </c:scaling>
        <c:delete val="1"/>
        <c:axPos val="b"/>
        <c:numFmt formatCode="0%" sourceLinked="1"/>
        <c:majorTickMark val="out"/>
        <c:minorTickMark val="none"/>
        <c:tickLblPos val="nextTo"/>
        <c:crossAx val="106149880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26420454545456"/>
          <c:y val="4.9021565650365126E-2"/>
          <c:w val="0.49379261363636362"/>
          <c:h val="0.94572455581162962"/>
        </c:manualLayout>
      </c:layout>
      <c:barChart>
        <c:barDir val="bar"/>
        <c:grouping val="clustered"/>
        <c:varyColors val="0"/>
        <c:ser>
          <c:idx val="0"/>
          <c:order val="0"/>
          <c:tx>
            <c:strRef>
              <c:f>Sheet1!$B$1</c:f>
              <c:strCache>
                <c:ptCount val="1"/>
                <c:pt idx="0">
                  <c:v>Total</c:v>
                </c:pt>
              </c:strCache>
            </c:strRef>
          </c:tx>
          <c:invertIfNegative val="0"/>
          <c:dPt>
            <c:idx val="13"/>
            <c:invertIfNegative val="0"/>
            <c:bubble3D val="0"/>
            <c:spPr>
              <a:solidFill>
                <a:schemeClr val="accent3"/>
              </a:solidFill>
            </c:spPr>
            <c:extLst>
              <c:ext xmlns:c16="http://schemas.microsoft.com/office/drawing/2014/chart" uri="{C3380CC4-5D6E-409C-BE32-E72D297353CC}">
                <c16:uniqueId val="{00000000-6E7D-45FC-A94E-FAE47CB0B1A5}"/>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None of the above</c:v>
                </c:pt>
                <c:pt idx="1">
                  <c:v>Recognition within my local community</c:v>
                </c:pt>
                <c:pt idx="2">
                  <c:v>Improving my leadership or professional skills</c:v>
                </c:pt>
                <c:pt idx="3">
                  <c:v>Participating in mentoring activities in my community</c:v>
                </c:pt>
                <c:pt idx="4">
                  <c:v>Creating a professional or business network</c:v>
                </c:pt>
                <c:pt idx="5">
                  <c:v>Raising money for local scholarships</c:v>
                </c:pt>
                <c:pt idx="6">
                  <c:v>Participating in district/area activities</c:v>
                </c:pt>
                <c:pt idx="7">
                  <c:v>Participating in my club's social activities</c:v>
                </c:pt>
                <c:pt idx="8">
                  <c:v>Raising money for international projects and scholarships</c:v>
                </c:pt>
                <c:pt idx="9">
                  <c:v>Improving public awareness of our club's activities</c:v>
                </c:pt>
                <c:pt idx="10">
                  <c:v>Learning about local issues impacting women or girls</c:v>
                </c:pt>
                <c:pt idx="11">
                  <c:v>Raising money for local service projects</c:v>
                </c:pt>
                <c:pt idx="12">
                  <c:v>Socializing with women in my community</c:v>
                </c:pt>
                <c:pt idx="13">
                  <c:v>Working on local service projects</c:v>
                </c:pt>
              </c:strCache>
            </c:strRef>
          </c:cat>
          <c:val>
            <c:numRef>
              <c:f>Sheet1!$B$2:$B$15</c:f>
              <c:numCache>
                <c:formatCode>0%</c:formatCode>
                <c:ptCount val="14"/>
                <c:pt idx="0">
                  <c:v>0.01</c:v>
                </c:pt>
                <c:pt idx="1">
                  <c:v>0.02</c:v>
                </c:pt>
                <c:pt idx="2">
                  <c:v>0.06</c:v>
                </c:pt>
                <c:pt idx="3">
                  <c:v>7.0000000000000007E-2</c:v>
                </c:pt>
                <c:pt idx="4">
                  <c:v>7.0000000000000007E-2</c:v>
                </c:pt>
                <c:pt idx="5">
                  <c:v>0.16</c:v>
                </c:pt>
                <c:pt idx="6">
                  <c:v>0.2</c:v>
                </c:pt>
                <c:pt idx="7">
                  <c:v>0.23</c:v>
                </c:pt>
                <c:pt idx="8">
                  <c:v>0.23</c:v>
                </c:pt>
                <c:pt idx="9">
                  <c:v>0.25</c:v>
                </c:pt>
                <c:pt idx="10">
                  <c:v>0.33</c:v>
                </c:pt>
                <c:pt idx="11">
                  <c:v>0.35</c:v>
                </c:pt>
                <c:pt idx="12">
                  <c:v>0.43</c:v>
                </c:pt>
                <c:pt idx="13">
                  <c:v>0.52</c:v>
                </c:pt>
              </c:numCache>
            </c:numRef>
          </c:val>
          <c:extLst>
            <c:ext xmlns:c16="http://schemas.microsoft.com/office/drawing/2014/chart" uri="{C3380CC4-5D6E-409C-BE32-E72D297353CC}">
              <c16:uniqueId val="{00000000-56DC-4908-8FDB-CCFE73565EF9}"/>
            </c:ext>
          </c:extLst>
        </c:ser>
        <c:dLbls>
          <c:dLblPos val="outEnd"/>
          <c:showLegendKey val="0"/>
          <c:showVal val="1"/>
          <c:showCatName val="0"/>
          <c:showSerName val="0"/>
          <c:showPercent val="0"/>
          <c:showBubbleSize val="0"/>
        </c:dLbls>
        <c:gapWidth val="150"/>
        <c:axId val="1061498800"/>
        <c:axId val="1061499216"/>
      </c:barChart>
      <c:catAx>
        <c:axId val="1061498800"/>
        <c:scaling>
          <c:orientation val="minMax"/>
        </c:scaling>
        <c:delete val="0"/>
        <c:axPos val="l"/>
        <c:numFmt formatCode="General" sourceLinked="1"/>
        <c:majorTickMark val="out"/>
        <c:minorTickMark val="none"/>
        <c:tickLblPos val="nextTo"/>
        <c:txPr>
          <a:bodyPr/>
          <a:lstStyle/>
          <a:p>
            <a:pPr>
              <a:defRPr sz="1400"/>
            </a:pPr>
            <a:endParaRPr lang="en-US"/>
          </a:p>
        </c:txPr>
        <c:crossAx val="1061499216"/>
        <c:crosses val="autoZero"/>
        <c:auto val="1"/>
        <c:lblAlgn val="ctr"/>
        <c:lblOffset val="100"/>
        <c:noMultiLvlLbl val="0"/>
      </c:catAx>
      <c:valAx>
        <c:axId val="1061499216"/>
        <c:scaling>
          <c:orientation val="minMax"/>
        </c:scaling>
        <c:delete val="1"/>
        <c:axPos val="b"/>
        <c:numFmt formatCode="0%" sourceLinked="1"/>
        <c:majorTickMark val="out"/>
        <c:minorTickMark val="none"/>
        <c:tickLblPos val="nextTo"/>
        <c:crossAx val="106149880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194109769731291"/>
          <c:y val="2.9100529100529099E-2"/>
          <c:w val="0.44401395848246245"/>
          <c:h val="0.94179894179894175"/>
        </c:manualLayout>
      </c:layout>
      <c:barChart>
        <c:barDir val="bar"/>
        <c:grouping val="clustered"/>
        <c:varyColors val="0"/>
        <c:ser>
          <c:idx val="0"/>
          <c:order val="0"/>
          <c:tx>
            <c:strRef>
              <c:f>Sheet1!$B$1</c:f>
              <c:strCache>
                <c:ptCount val="1"/>
                <c:pt idx="0">
                  <c:v>Total</c:v>
                </c:pt>
              </c:strCache>
            </c:strRef>
          </c:tx>
          <c:invertIfNegative val="0"/>
          <c:dPt>
            <c:idx val="10"/>
            <c:invertIfNegative val="0"/>
            <c:bubble3D val="0"/>
            <c:spPr>
              <a:solidFill>
                <a:schemeClr val="accent3"/>
              </a:solidFill>
            </c:spPr>
            <c:extLst>
              <c:ext xmlns:c16="http://schemas.microsoft.com/office/drawing/2014/chart" uri="{C3380CC4-5D6E-409C-BE32-E72D297353CC}">
                <c16:uniqueId val="{00000000-19CD-46E4-9F09-417EED66A7A1}"/>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None of the above</c:v>
                </c:pt>
                <c:pt idx="1">
                  <c:v>Creating a global professional or business network</c:v>
                </c:pt>
                <c:pt idx="2">
                  <c:v>Representing my local area at a global level</c:v>
                </c:pt>
                <c:pt idx="3">
                  <c:v>Raising money for global initiatives or scholarships</c:v>
                </c:pt>
                <c:pt idx="4">
                  <c:v>Socializing with other women around the world</c:v>
                </c:pt>
                <c:pt idx="5">
                  <c:v>Working on global initiatives</c:v>
                </c:pt>
                <c:pt idx="6">
                  <c:v>Learning from other women leaders</c:v>
                </c:pt>
                <c:pt idx="7">
                  <c:v>Improving public awareness of Zonta International's mission</c:v>
                </c:pt>
                <c:pt idx="8">
                  <c:v>Contributing to Zonta International global policy and strategy</c:v>
                </c:pt>
                <c:pt idx="9">
                  <c:v>Supporting efforts by the UN to advance women and girls</c:v>
                </c:pt>
                <c:pt idx="10">
                  <c:v>Learning about the global issues impacting women or girls</c:v>
                </c:pt>
              </c:strCache>
            </c:strRef>
          </c:cat>
          <c:val>
            <c:numRef>
              <c:f>Sheet1!$B$2:$B$12</c:f>
              <c:numCache>
                <c:formatCode>0%</c:formatCode>
                <c:ptCount val="11"/>
                <c:pt idx="0">
                  <c:v>0.03</c:v>
                </c:pt>
                <c:pt idx="1">
                  <c:v>0.05</c:v>
                </c:pt>
                <c:pt idx="2">
                  <c:v>0.18</c:v>
                </c:pt>
                <c:pt idx="3">
                  <c:v>0.21</c:v>
                </c:pt>
                <c:pt idx="4">
                  <c:v>0.23</c:v>
                </c:pt>
                <c:pt idx="5">
                  <c:v>0.23</c:v>
                </c:pt>
                <c:pt idx="6">
                  <c:v>0.23</c:v>
                </c:pt>
                <c:pt idx="7">
                  <c:v>0.31</c:v>
                </c:pt>
                <c:pt idx="8">
                  <c:v>0.34</c:v>
                </c:pt>
                <c:pt idx="9">
                  <c:v>0.47</c:v>
                </c:pt>
                <c:pt idx="10">
                  <c:v>0.5</c:v>
                </c:pt>
              </c:numCache>
            </c:numRef>
          </c:val>
          <c:extLst>
            <c:ext xmlns:c16="http://schemas.microsoft.com/office/drawing/2014/chart" uri="{C3380CC4-5D6E-409C-BE32-E72D297353CC}">
              <c16:uniqueId val="{00000000-E7B6-4F52-A709-0DE5580B9979}"/>
            </c:ext>
          </c:extLst>
        </c:ser>
        <c:dLbls>
          <c:dLblPos val="outEnd"/>
          <c:showLegendKey val="0"/>
          <c:showVal val="1"/>
          <c:showCatName val="0"/>
          <c:showSerName val="0"/>
          <c:showPercent val="0"/>
          <c:showBubbleSize val="0"/>
        </c:dLbls>
        <c:gapWidth val="150"/>
        <c:axId val="1061498800"/>
        <c:axId val="1061499216"/>
      </c:barChart>
      <c:catAx>
        <c:axId val="1061498800"/>
        <c:scaling>
          <c:orientation val="minMax"/>
        </c:scaling>
        <c:delete val="0"/>
        <c:axPos val="l"/>
        <c:numFmt formatCode="General" sourceLinked="1"/>
        <c:majorTickMark val="out"/>
        <c:minorTickMark val="none"/>
        <c:tickLblPos val="nextTo"/>
        <c:txPr>
          <a:bodyPr/>
          <a:lstStyle/>
          <a:p>
            <a:pPr>
              <a:defRPr sz="1400"/>
            </a:pPr>
            <a:endParaRPr lang="en-US"/>
          </a:p>
        </c:txPr>
        <c:crossAx val="1061499216"/>
        <c:crosses val="autoZero"/>
        <c:auto val="1"/>
        <c:lblAlgn val="ctr"/>
        <c:lblOffset val="100"/>
        <c:noMultiLvlLbl val="0"/>
      </c:catAx>
      <c:valAx>
        <c:axId val="1061499216"/>
        <c:scaling>
          <c:orientation val="minMax"/>
        </c:scaling>
        <c:delete val="1"/>
        <c:axPos val="b"/>
        <c:numFmt formatCode="0%" sourceLinked="1"/>
        <c:majorTickMark val="out"/>
        <c:minorTickMark val="none"/>
        <c:tickLblPos val="nextTo"/>
        <c:crossAx val="1061498800"/>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89263099538308"/>
          <c:y val="5.3136872710564366E-2"/>
          <c:w val="0.52410626889460599"/>
          <c:h val="0.94686312728943567"/>
        </c:manualLayout>
      </c:layout>
      <c:barChart>
        <c:barDir val="bar"/>
        <c:grouping val="clustered"/>
        <c:varyColors val="0"/>
        <c:ser>
          <c:idx val="0"/>
          <c:order val="0"/>
          <c:tx>
            <c:strRef>
              <c:f>Sheet1!$B$1</c:f>
              <c:strCache>
                <c:ptCount val="1"/>
                <c:pt idx="0">
                  <c:v>Total</c:v>
                </c:pt>
              </c:strCache>
            </c:strRef>
          </c:tx>
          <c:invertIfNegative val="0"/>
          <c:dPt>
            <c:idx val="0"/>
            <c:invertIfNegative val="0"/>
            <c:bubble3D val="0"/>
            <c:spPr>
              <a:solidFill>
                <a:schemeClr val="accent3"/>
              </a:solidFill>
            </c:spPr>
            <c:extLst>
              <c:ext xmlns:c16="http://schemas.microsoft.com/office/drawing/2014/chart" uri="{C3380CC4-5D6E-409C-BE32-E72D297353CC}">
                <c16:uniqueId val="{00000000-AD65-4018-AC7C-06F4701C24BD}"/>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None of the above</c:v>
                </c:pt>
                <c:pt idx="1">
                  <c:v>Participation requires too much travel</c:v>
                </c:pt>
                <c:pt idx="2">
                  <c:v>I do not feel welcome at Zonta meetings</c:v>
                </c:pt>
                <c:pt idx="3">
                  <c:v>The local service projects do not interest me</c:v>
                </c:pt>
                <c:pt idx="4">
                  <c:v>I prefer to donate money instead of my time</c:v>
                </c:pt>
                <c:pt idx="5">
                  <c:v>I do not understand what Zonta is trying to accomplish</c:v>
                </c:pt>
                <c:pt idx="6">
                  <c:v>I participate with other national or international groups</c:v>
                </c:pt>
                <c:pt idx="7">
                  <c:v>I do not know any person involved in Zonta</c:v>
                </c:pt>
                <c:pt idx="8">
                  <c:v>I do not have the money to participate</c:v>
                </c:pt>
                <c:pt idx="9">
                  <c:v>I participate with other local groups</c:v>
                </c:pt>
                <c:pt idx="10">
                  <c:v>I do not know how to get involved</c:v>
                </c:pt>
                <c:pt idx="11">
                  <c:v>My family responsibilities limit my time</c:v>
                </c:pt>
                <c:pt idx="12">
                  <c:v>There is not a Zonta club in my area</c:v>
                </c:pt>
              </c:strCache>
            </c:strRef>
          </c:cat>
          <c:val>
            <c:numRef>
              <c:f>Sheet1!$B$2:$B$14</c:f>
              <c:numCache>
                <c:formatCode>0%</c:formatCode>
                <c:ptCount val="13"/>
                <c:pt idx="0">
                  <c:v>0.41</c:v>
                </c:pt>
                <c:pt idx="1">
                  <c:v>0.03</c:v>
                </c:pt>
                <c:pt idx="2">
                  <c:v>0.03</c:v>
                </c:pt>
                <c:pt idx="3">
                  <c:v>0.03</c:v>
                </c:pt>
                <c:pt idx="4">
                  <c:v>0.04</c:v>
                </c:pt>
                <c:pt idx="5">
                  <c:v>0.05</c:v>
                </c:pt>
                <c:pt idx="6">
                  <c:v>0.05</c:v>
                </c:pt>
                <c:pt idx="7">
                  <c:v>7.0000000000000007E-2</c:v>
                </c:pt>
                <c:pt idx="8">
                  <c:v>0.09</c:v>
                </c:pt>
                <c:pt idx="9">
                  <c:v>0.1</c:v>
                </c:pt>
                <c:pt idx="10">
                  <c:v>0.11</c:v>
                </c:pt>
                <c:pt idx="11">
                  <c:v>0.12</c:v>
                </c:pt>
                <c:pt idx="12">
                  <c:v>0.15</c:v>
                </c:pt>
              </c:numCache>
            </c:numRef>
          </c:val>
          <c:extLst>
            <c:ext xmlns:c16="http://schemas.microsoft.com/office/drawing/2014/chart" uri="{C3380CC4-5D6E-409C-BE32-E72D297353CC}">
              <c16:uniqueId val="{00000000-970E-4597-A604-9B329CD55DB2}"/>
            </c:ext>
          </c:extLst>
        </c:ser>
        <c:dLbls>
          <c:dLblPos val="outEnd"/>
          <c:showLegendKey val="0"/>
          <c:showVal val="1"/>
          <c:showCatName val="0"/>
          <c:showSerName val="0"/>
          <c:showPercent val="0"/>
          <c:showBubbleSize val="0"/>
        </c:dLbls>
        <c:gapWidth val="150"/>
        <c:axId val="1061481328"/>
        <c:axId val="1061482576"/>
      </c:barChart>
      <c:catAx>
        <c:axId val="1061481328"/>
        <c:scaling>
          <c:orientation val="minMax"/>
        </c:scaling>
        <c:delete val="0"/>
        <c:axPos val="l"/>
        <c:numFmt formatCode="General" sourceLinked="1"/>
        <c:majorTickMark val="out"/>
        <c:minorTickMark val="none"/>
        <c:tickLblPos val="nextTo"/>
        <c:txPr>
          <a:bodyPr/>
          <a:lstStyle/>
          <a:p>
            <a:pPr>
              <a:defRPr sz="1400"/>
            </a:pPr>
            <a:endParaRPr lang="en-US"/>
          </a:p>
        </c:txPr>
        <c:crossAx val="1061482576"/>
        <c:crosses val="autoZero"/>
        <c:auto val="1"/>
        <c:lblAlgn val="ctr"/>
        <c:lblOffset val="100"/>
        <c:noMultiLvlLbl val="0"/>
      </c:catAx>
      <c:valAx>
        <c:axId val="1061482576"/>
        <c:scaling>
          <c:orientation val="minMax"/>
        </c:scaling>
        <c:delete val="1"/>
        <c:axPos val="b"/>
        <c:numFmt formatCode="0%" sourceLinked="1"/>
        <c:majorTickMark val="out"/>
        <c:minorTickMark val="none"/>
        <c:tickLblPos val="nextTo"/>
        <c:crossAx val="106148132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invertIfNegative val="0"/>
          <c:dPt>
            <c:idx val="6"/>
            <c:invertIfNegative val="0"/>
            <c:bubble3D val="0"/>
            <c:spPr>
              <a:solidFill>
                <a:schemeClr val="accent3"/>
              </a:solidFill>
            </c:spPr>
            <c:extLst>
              <c:ext xmlns:c16="http://schemas.microsoft.com/office/drawing/2014/chart" uri="{C3380CC4-5D6E-409C-BE32-E72D297353CC}">
                <c16:uniqueId val="{00000000-25AA-4567-82E6-4BA7DE9D3B6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Other (please specify)</c:v>
                </c:pt>
                <c:pt idx="1">
                  <c:v>Networking -- bringing people together to discuss issues and share ideas.</c:v>
                </c:pt>
                <c:pt idx="2">
                  <c:v>Fund-raising Role -- raising money to fund Zonta International's service projects or scholarships.</c:v>
                </c:pt>
                <c:pt idx="3">
                  <c:v>Educational Funding Roles -- providing scholarships or financial support for women in certain business sectors or career paths.</c:v>
                </c:pt>
                <c:pt idx="4">
                  <c:v>Service Roles-- providing international or local services helping women or girls.</c:v>
                </c:pt>
                <c:pt idx="5">
                  <c:v>Education Roles-- providing information on the issues impacting women and girls.</c:v>
                </c:pt>
                <c:pt idx="6">
                  <c:v>Advocacy Roles-- Bringing attention to the issues impacting women and girls to the public or political, education or business leaders.</c:v>
                </c:pt>
              </c:strCache>
            </c:strRef>
          </c:cat>
          <c:val>
            <c:numRef>
              <c:f>Sheet1!$B$2:$B$8</c:f>
              <c:numCache>
                <c:formatCode>0%</c:formatCode>
                <c:ptCount val="7"/>
                <c:pt idx="0">
                  <c:v>0.01</c:v>
                </c:pt>
                <c:pt idx="1">
                  <c:v>0.23</c:v>
                </c:pt>
                <c:pt idx="2">
                  <c:v>0.28999999999999998</c:v>
                </c:pt>
                <c:pt idx="3">
                  <c:v>0.36</c:v>
                </c:pt>
                <c:pt idx="4">
                  <c:v>0.56999999999999995</c:v>
                </c:pt>
                <c:pt idx="5">
                  <c:v>0.62</c:v>
                </c:pt>
                <c:pt idx="6">
                  <c:v>0.78</c:v>
                </c:pt>
              </c:numCache>
            </c:numRef>
          </c:val>
          <c:extLst>
            <c:ext xmlns:c16="http://schemas.microsoft.com/office/drawing/2014/chart" uri="{C3380CC4-5D6E-409C-BE32-E72D297353CC}">
              <c16:uniqueId val="{00000000-19B6-4DB9-91FD-74D9D5B27F4E}"/>
            </c:ext>
          </c:extLst>
        </c:ser>
        <c:dLbls>
          <c:dLblPos val="outEnd"/>
          <c:showLegendKey val="0"/>
          <c:showVal val="1"/>
          <c:showCatName val="0"/>
          <c:showSerName val="0"/>
          <c:showPercent val="0"/>
          <c:showBubbleSize val="0"/>
        </c:dLbls>
        <c:gapWidth val="150"/>
        <c:axId val="1061481328"/>
        <c:axId val="1061482576"/>
      </c:barChart>
      <c:catAx>
        <c:axId val="1061481328"/>
        <c:scaling>
          <c:orientation val="minMax"/>
        </c:scaling>
        <c:delete val="0"/>
        <c:axPos val="l"/>
        <c:numFmt formatCode="General" sourceLinked="1"/>
        <c:majorTickMark val="out"/>
        <c:minorTickMark val="none"/>
        <c:tickLblPos val="nextTo"/>
        <c:txPr>
          <a:bodyPr/>
          <a:lstStyle/>
          <a:p>
            <a:pPr>
              <a:defRPr sz="1400"/>
            </a:pPr>
            <a:endParaRPr lang="en-US"/>
          </a:p>
        </c:txPr>
        <c:crossAx val="1061482576"/>
        <c:crosses val="autoZero"/>
        <c:auto val="1"/>
        <c:lblAlgn val="ctr"/>
        <c:lblOffset val="100"/>
        <c:noMultiLvlLbl val="0"/>
      </c:catAx>
      <c:valAx>
        <c:axId val="1061482576"/>
        <c:scaling>
          <c:orientation val="minMax"/>
        </c:scaling>
        <c:delete val="1"/>
        <c:axPos val="b"/>
        <c:numFmt formatCode="0%" sourceLinked="1"/>
        <c:majorTickMark val="out"/>
        <c:minorTickMark val="none"/>
        <c:tickLblPos val="nextTo"/>
        <c:crossAx val="106148132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A33BF-C6B2-4489-870E-DD3723D0046A}" type="doc">
      <dgm:prSet loTypeId="urn:microsoft.com/office/officeart/2005/8/layout/cycle6" loCatId="cycle" qsTypeId="urn:microsoft.com/office/officeart/2005/8/quickstyle/simple1" qsCatId="simple" csTypeId="urn:microsoft.com/office/officeart/2005/8/colors/accent4_2" csCatId="accent4" phldr="1"/>
      <dgm:spPr/>
      <dgm:t>
        <a:bodyPr/>
        <a:lstStyle/>
        <a:p>
          <a:endParaRPr lang="en-US"/>
        </a:p>
      </dgm:t>
    </dgm:pt>
    <dgm:pt modelId="{A351A2D5-E6D0-4BC3-B594-B343E3652EC1}">
      <dgm:prSet/>
      <dgm:spPr>
        <a:solidFill>
          <a:srgbClr val="FFC000"/>
        </a:solidFill>
      </dgm:spPr>
      <dgm:t>
        <a:bodyPr/>
        <a:lstStyle/>
        <a:p>
          <a:r>
            <a:rPr lang="en-US" b="1" dirty="0"/>
            <a:t>Gender-based issues facing women and girls</a:t>
          </a:r>
        </a:p>
      </dgm:t>
    </dgm:pt>
    <dgm:pt modelId="{2FD47AE7-0F2F-40A4-AC28-4C580DE050C4}" type="parTrans" cxnId="{DCDC97B2-F249-4280-A1DB-F4685C1942DC}">
      <dgm:prSet/>
      <dgm:spPr/>
      <dgm:t>
        <a:bodyPr/>
        <a:lstStyle/>
        <a:p>
          <a:endParaRPr lang="en-US"/>
        </a:p>
      </dgm:t>
    </dgm:pt>
    <dgm:pt modelId="{24D26482-BE05-4BD1-9D9D-D2C8AA8A3AFB}" type="sibTrans" cxnId="{DCDC97B2-F249-4280-A1DB-F4685C1942DC}">
      <dgm:prSet/>
      <dgm:spPr/>
      <dgm:t>
        <a:bodyPr/>
        <a:lstStyle/>
        <a:p>
          <a:endParaRPr lang="en-US"/>
        </a:p>
      </dgm:t>
    </dgm:pt>
    <dgm:pt modelId="{E3D943FB-5C50-406B-BED3-1CC67F1318C4}">
      <dgm:prSet/>
      <dgm:spPr>
        <a:solidFill>
          <a:srgbClr val="FFC000"/>
        </a:solidFill>
      </dgm:spPr>
      <dgm:t>
        <a:bodyPr/>
        <a:lstStyle/>
        <a:p>
          <a:r>
            <a:rPr lang="en-US" b="1" dirty="0"/>
            <a:t>Evolution of technology and societal structures</a:t>
          </a:r>
        </a:p>
      </dgm:t>
    </dgm:pt>
    <dgm:pt modelId="{6D2D6CDF-3E76-41E2-84C0-328D880D801B}" type="parTrans" cxnId="{3A520257-A3A2-478F-BC3E-FB5443C2B9A9}">
      <dgm:prSet/>
      <dgm:spPr/>
      <dgm:t>
        <a:bodyPr/>
        <a:lstStyle/>
        <a:p>
          <a:endParaRPr lang="en-US"/>
        </a:p>
      </dgm:t>
    </dgm:pt>
    <dgm:pt modelId="{B74BA0C2-A5B6-4D54-8D28-DB1F72ADD7D4}" type="sibTrans" cxnId="{3A520257-A3A2-478F-BC3E-FB5443C2B9A9}">
      <dgm:prSet/>
      <dgm:spPr/>
      <dgm:t>
        <a:bodyPr/>
        <a:lstStyle/>
        <a:p>
          <a:endParaRPr lang="en-US"/>
        </a:p>
      </dgm:t>
    </dgm:pt>
    <dgm:pt modelId="{1D48A67C-78C6-4F62-A95D-27702CB60214}">
      <dgm:prSet/>
      <dgm:spPr>
        <a:solidFill>
          <a:srgbClr val="FFC000"/>
        </a:solidFill>
      </dgm:spPr>
      <dgm:t>
        <a:bodyPr/>
        <a:lstStyle/>
        <a:p>
          <a:r>
            <a:rPr lang="en-US" b="1" dirty="0"/>
            <a:t>Position of Zonta International</a:t>
          </a:r>
        </a:p>
      </dgm:t>
    </dgm:pt>
    <dgm:pt modelId="{59C86C1E-1C7A-4361-91B2-1B94D1FFA7EF}" type="parTrans" cxnId="{B18D2379-0C5B-4C92-A871-0CCB5288421A}">
      <dgm:prSet/>
      <dgm:spPr/>
      <dgm:t>
        <a:bodyPr/>
        <a:lstStyle/>
        <a:p>
          <a:endParaRPr lang="en-US"/>
        </a:p>
      </dgm:t>
    </dgm:pt>
    <dgm:pt modelId="{77603E41-15F7-4A01-B5E9-A3C08B2DFE0D}" type="sibTrans" cxnId="{B18D2379-0C5B-4C92-A871-0CCB5288421A}">
      <dgm:prSet/>
      <dgm:spPr/>
      <dgm:t>
        <a:bodyPr/>
        <a:lstStyle/>
        <a:p>
          <a:endParaRPr lang="en-US"/>
        </a:p>
      </dgm:t>
    </dgm:pt>
    <dgm:pt modelId="{5F055AE0-3C15-41F8-9C0A-13252669AFD4}" type="pres">
      <dgm:prSet presAssocID="{30AA33BF-C6B2-4489-870E-DD3723D0046A}" presName="cycle" presStyleCnt="0">
        <dgm:presLayoutVars>
          <dgm:dir/>
          <dgm:resizeHandles val="exact"/>
        </dgm:presLayoutVars>
      </dgm:prSet>
      <dgm:spPr/>
    </dgm:pt>
    <dgm:pt modelId="{F81F2B6F-9DEC-4D20-AAAA-5E2ED679C11C}" type="pres">
      <dgm:prSet presAssocID="{A351A2D5-E6D0-4BC3-B594-B343E3652EC1}" presName="node" presStyleLbl="node1" presStyleIdx="0" presStyleCnt="3" custScaleX="123268" custScaleY="128023" custRadScaleRad="88002" custRadScaleInc="4967">
        <dgm:presLayoutVars>
          <dgm:bulletEnabled val="1"/>
        </dgm:presLayoutVars>
      </dgm:prSet>
      <dgm:spPr/>
    </dgm:pt>
    <dgm:pt modelId="{111882D1-6D3A-4AD9-B0FD-F6F22A45C9E7}" type="pres">
      <dgm:prSet presAssocID="{A351A2D5-E6D0-4BC3-B594-B343E3652EC1}" presName="spNode" presStyleCnt="0"/>
      <dgm:spPr/>
    </dgm:pt>
    <dgm:pt modelId="{A2944CB2-8058-446C-BC46-7AF8EFD9B2A0}" type="pres">
      <dgm:prSet presAssocID="{24D26482-BE05-4BD1-9D9D-D2C8AA8A3AFB}" presName="sibTrans" presStyleLbl="sibTrans1D1" presStyleIdx="0" presStyleCnt="3"/>
      <dgm:spPr/>
    </dgm:pt>
    <dgm:pt modelId="{618DDB97-EFD3-4C5C-B232-1A57927BD536}" type="pres">
      <dgm:prSet presAssocID="{E3D943FB-5C50-406B-BED3-1CC67F1318C4}" presName="node" presStyleLbl="node1" presStyleIdx="1" presStyleCnt="3" custScaleX="122472" custScaleY="121488" custRadScaleRad="91751" custRadScaleInc="-29762">
        <dgm:presLayoutVars>
          <dgm:bulletEnabled val="1"/>
        </dgm:presLayoutVars>
      </dgm:prSet>
      <dgm:spPr/>
    </dgm:pt>
    <dgm:pt modelId="{0F50BD01-C9BD-4199-896F-E5B1518C3F64}" type="pres">
      <dgm:prSet presAssocID="{E3D943FB-5C50-406B-BED3-1CC67F1318C4}" presName="spNode" presStyleCnt="0"/>
      <dgm:spPr/>
    </dgm:pt>
    <dgm:pt modelId="{53428DBA-D508-4B5D-89D4-0A9EEDBFC1D2}" type="pres">
      <dgm:prSet presAssocID="{B74BA0C2-A5B6-4D54-8D28-DB1F72ADD7D4}" presName="sibTrans" presStyleLbl="sibTrans1D1" presStyleIdx="1" presStyleCnt="3"/>
      <dgm:spPr/>
    </dgm:pt>
    <dgm:pt modelId="{BADB8B9E-734A-4CF1-97DE-093237438D80}" type="pres">
      <dgm:prSet presAssocID="{1D48A67C-78C6-4F62-A95D-27702CB60214}" presName="node" presStyleLbl="node1" presStyleIdx="2" presStyleCnt="3" custScaleX="127787" custScaleY="124740" custRadScaleRad="89255" custRadScaleInc="26379">
        <dgm:presLayoutVars>
          <dgm:bulletEnabled val="1"/>
        </dgm:presLayoutVars>
      </dgm:prSet>
      <dgm:spPr/>
    </dgm:pt>
    <dgm:pt modelId="{61473D0E-4632-4708-8926-2819701AECD7}" type="pres">
      <dgm:prSet presAssocID="{1D48A67C-78C6-4F62-A95D-27702CB60214}" presName="spNode" presStyleCnt="0"/>
      <dgm:spPr/>
    </dgm:pt>
    <dgm:pt modelId="{5262DD53-28A2-442E-9DEF-3C43C62DD9A0}" type="pres">
      <dgm:prSet presAssocID="{77603E41-15F7-4A01-B5E9-A3C08B2DFE0D}" presName="sibTrans" presStyleLbl="sibTrans1D1" presStyleIdx="2" presStyleCnt="3"/>
      <dgm:spPr/>
    </dgm:pt>
  </dgm:ptLst>
  <dgm:cxnLst>
    <dgm:cxn modelId="{2C1DC136-4784-4F99-9BD3-D31B2FD94FFE}" type="presOf" srcId="{24D26482-BE05-4BD1-9D9D-D2C8AA8A3AFB}" destId="{A2944CB2-8058-446C-BC46-7AF8EFD9B2A0}" srcOrd="0" destOrd="0" presId="urn:microsoft.com/office/officeart/2005/8/layout/cycle6"/>
    <dgm:cxn modelId="{A7157646-A718-4815-B54E-E4F3A35AF45E}" type="presOf" srcId="{77603E41-15F7-4A01-B5E9-A3C08B2DFE0D}" destId="{5262DD53-28A2-442E-9DEF-3C43C62DD9A0}" srcOrd="0" destOrd="0" presId="urn:microsoft.com/office/officeart/2005/8/layout/cycle6"/>
    <dgm:cxn modelId="{3A520257-A3A2-478F-BC3E-FB5443C2B9A9}" srcId="{30AA33BF-C6B2-4489-870E-DD3723D0046A}" destId="{E3D943FB-5C50-406B-BED3-1CC67F1318C4}" srcOrd="1" destOrd="0" parTransId="{6D2D6CDF-3E76-41E2-84C0-328D880D801B}" sibTransId="{B74BA0C2-A5B6-4D54-8D28-DB1F72ADD7D4}"/>
    <dgm:cxn modelId="{B18D2379-0C5B-4C92-A871-0CCB5288421A}" srcId="{30AA33BF-C6B2-4489-870E-DD3723D0046A}" destId="{1D48A67C-78C6-4F62-A95D-27702CB60214}" srcOrd="2" destOrd="0" parTransId="{59C86C1E-1C7A-4361-91B2-1B94D1FFA7EF}" sibTransId="{77603E41-15F7-4A01-B5E9-A3C08B2DFE0D}"/>
    <dgm:cxn modelId="{4E8D8859-B4C8-45BE-A6D4-9A6F3EFDE1C4}" type="presOf" srcId="{B74BA0C2-A5B6-4D54-8D28-DB1F72ADD7D4}" destId="{53428DBA-D508-4B5D-89D4-0A9EEDBFC1D2}" srcOrd="0" destOrd="0" presId="urn:microsoft.com/office/officeart/2005/8/layout/cycle6"/>
    <dgm:cxn modelId="{5B7B8299-C619-456C-A056-A5E2032AD01B}" type="presOf" srcId="{1D48A67C-78C6-4F62-A95D-27702CB60214}" destId="{BADB8B9E-734A-4CF1-97DE-093237438D80}" srcOrd="0" destOrd="0" presId="urn:microsoft.com/office/officeart/2005/8/layout/cycle6"/>
    <dgm:cxn modelId="{7D1D22A1-81C6-449C-8A2B-103A4B32ED49}" type="presOf" srcId="{A351A2D5-E6D0-4BC3-B594-B343E3652EC1}" destId="{F81F2B6F-9DEC-4D20-AAAA-5E2ED679C11C}" srcOrd="0" destOrd="0" presId="urn:microsoft.com/office/officeart/2005/8/layout/cycle6"/>
    <dgm:cxn modelId="{DCDC97B2-F249-4280-A1DB-F4685C1942DC}" srcId="{30AA33BF-C6B2-4489-870E-DD3723D0046A}" destId="{A351A2D5-E6D0-4BC3-B594-B343E3652EC1}" srcOrd="0" destOrd="0" parTransId="{2FD47AE7-0F2F-40A4-AC28-4C580DE050C4}" sibTransId="{24D26482-BE05-4BD1-9D9D-D2C8AA8A3AFB}"/>
    <dgm:cxn modelId="{926381D6-6347-4D1C-92AF-0FBB04A395B1}" type="presOf" srcId="{30AA33BF-C6B2-4489-870E-DD3723D0046A}" destId="{5F055AE0-3C15-41F8-9C0A-13252669AFD4}" srcOrd="0" destOrd="0" presId="urn:microsoft.com/office/officeart/2005/8/layout/cycle6"/>
    <dgm:cxn modelId="{408E27D9-09AF-443A-8360-F510F1D813F3}" type="presOf" srcId="{E3D943FB-5C50-406B-BED3-1CC67F1318C4}" destId="{618DDB97-EFD3-4C5C-B232-1A57927BD536}" srcOrd="0" destOrd="0" presId="urn:microsoft.com/office/officeart/2005/8/layout/cycle6"/>
    <dgm:cxn modelId="{B05083B2-4AF8-4AFA-B7C2-32DB181FD4B5}" type="presParOf" srcId="{5F055AE0-3C15-41F8-9C0A-13252669AFD4}" destId="{F81F2B6F-9DEC-4D20-AAAA-5E2ED679C11C}" srcOrd="0" destOrd="0" presId="urn:microsoft.com/office/officeart/2005/8/layout/cycle6"/>
    <dgm:cxn modelId="{CED4FA6B-9EEB-416D-991D-7B36CF016D18}" type="presParOf" srcId="{5F055AE0-3C15-41F8-9C0A-13252669AFD4}" destId="{111882D1-6D3A-4AD9-B0FD-F6F22A45C9E7}" srcOrd="1" destOrd="0" presId="urn:microsoft.com/office/officeart/2005/8/layout/cycle6"/>
    <dgm:cxn modelId="{D8BD2E0A-DABF-4096-AA59-FE943D366605}" type="presParOf" srcId="{5F055AE0-3C15-41F8-9C0A-13252669AFD4}" destId="{A2944CB2-8058-446C-BC46-7AF8EFD9B2A0}" srcOrd="2" destOrd="0" presId="urn:microsoft.com/office/officeart/2005/8/layout/cycle6"/>
    <dgm:cxn modelId="{C2504879-7768-45D1-9201-CB9D7E249249}" type="presParOf" srcId="{5F055AE0-3C15-41F8-9C0A-13252669AFD4}" destId="{618DDB97-EFD3-4C5C-B232-1A57927BD536}" srcOrd="3" destOrd="0" presId="urn:microsoft.com/office/officeart/2005/8/layout/cycle6"/>
    <dgm:cxn modelId="{F8054D95-270C-42A1-A7F1-B76414F4D300}" type="presParOf" srcId="{5F055AE0-3C15-41F8-9C0A-13252669AFD4}" destId="{0F50BD01-C9BD-4199-896F-E5B1518C3F64}" srcOrd="4" destOrd="0" presId="urn:microsoft.com/office/officeart/2005/8/layout/cycle6"/>
    <dgm:cxn modelId="{8782C41E-7896-4D91-8D62-3B5BB390C345}" type="presParOf" srcId="{5F055AE0-3C15-41F8-9C0A-13252669AFD4}" destId="{53428DBA-D508-4B5D-89D4-0A9EEDBFC1D2}" srcOrd="5" destOrd="0" presId="urn:microsoft.com/office/officeart/2005/8/layout/cycle6"/>
    <dgm:cxn modelId="{E0FE9A46-E457-4BAF-9EB2-C3955BD37BC3}" type="presParOf" srcId="{5F055AE0-3C15-41F8-9C0A-13252669AFD4}" destId="{BADB8B9E-734A-4CF1-97DE-093237438D80}" srcOrd="6" destOrd="0" presId="urn:microsoft.com/office/officeart/2005/8/layout/cycle6"/>
    <dgm:cxn modelId="{E5923559-A48D-478D-B44A-9D9C702ED2B5}" type="presParOf" srcId="{5F055AE0-3C15-41F8-9C0A-13252669AFD4}" destId="{61473D0E-4632-4708-8926-2819701AECD7}" srcOrd="7" destOrd="0" presId="urn:microsoft.com/office/officeart/2005/8/layout/cycle6"/>
    <dgm:cxn modelId="{18A8534E-1719-44CF-84E7-F1825215F27A}" type="presParOf" srcId="{5F055AE0-3C15-41F8-9C0A-13252669AFD4}" destId="{5262DD53-28A2-442E-9DEF-3C43C62DD9A0}"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F2B6F-9DEC-4D20-AAAA-5E2ED679C11C}">
      <dsp:nvSpPr>
        <dsp:cNvPr id="0" name=""/>
        <dsp:cNvSpPr/>
      </dsp:nvSpPr>
      <dsp:spPr>
        <a:xfrm>
          <a:off x="1445220" y="96562"/>
          <a:ext cx="1977184" cy="1334744"/>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Gender-based issues facing women and girls</a:t>
          </a:r>
        </a:p>
      </dsp:txBody>
      <dsp:txXfrm>
        <a:off x="1510377" y="161719"/>
        <a:ext cx="1846870" cy="1204430"/>
      </dsp:txXfrm>
    </dsp:sp>
    <dsp:sp modelId="{A2944CB2-8058-446C-BC46-7AF8EFD9B2A0}">
      <dsp:nvSpPr>
        <dsp:cNvPr id="0" name=""/>
        <dsp:cNvSpPr/>
      </dsp:nvSpPr>
      <dsp:spPr>
        <a:xfrm>
          <a:off x="931755" y="787435"/>
          <a:ext cx="2780585" cy="2780585"/>
        </a:xfrm>
        <a:custGeom>
          <a:avLst/>
          <a:gdLst/>
          <a:ahLst/>
          <a:cxnLst/>
          <a:rect l="0" t="0" r="0" b="0"/>
          <a:pathLst>
            <a:path>
              <a:moveTo>
                <a:pt x="2493557" y="544289"/>
              </a:moveTo>
              <a:arcTo wR="1390292" hR="1390292" stAng="19351102" swAng="1160945"/>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8DDB97-EFD3-4C5C-B232-1A57927BD536}">
      <dsp:nvSpPr>
        <dsp:cNvPr id="0" name=""/>
        <dsp:cNvSpPr/>
      </dsp:nvSpPr>
      <dsp:spPr>
        <a:xfrm>
          <a:off x="2621705" y="1749578"/>
          <a:ext cx="1964416" cy="1266611"/>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Evolution of technology and societal structures</a:t>
          </a:r>
        </a:p>
      </dsp:txBody>
      <dsp:txXfrm>
        <a:off x="2683536" y="1811409"/>
        <a:ext cx="1840754" cy="1142949"/>
      </dsp:txXfrm>
    </dsp:sp>
    <dsp:sp modelId="{53428DBA-D508-4B5D-89D4-0A9EEDBFC1D2}">
      <dsp:nvSpPr>
        <dsp:cNvPr id="0" name=""/>
        <dsp:cNvSpPr/>
      </dsp:nvSpPr>
      <dsp:spPr>
        <a:xfrm>
          <a:off x="1028645" y="440000"/>
          <a:ext cx="2780585" cy="2780585"/>
        </a:xfrm>
        <a:custGeom>
          <a:avLst/>
          <a:gdLst/>
          <a:ahLst/>
          <a:cxnLst/>
          <a:rect l="0" t="0" r="0" b="0"/>
          <a:pathLst>
            <a:path>
              <a:moveTo>
                <a:pt x="2104018" y="2583401"/>
              </a:moveTo>
              <a:arcTo wR="1390292" hR="1390292" stAng="3546710" swAng="3539147"/>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ADB8B9E-734A-4CF1-97DE-093237438D80}">
      <dsp:nvSpPr>
        <dsp:cNvPr id="0" name=""/>
        <dsp:cNvSpPr/>
      </dsp:nvSpPr>
      <dsp:spPr>
        <a:xfrm>
          <a:off x="196460" y="1749595"/>
          <a:ext cx="2049667" cy="1300516"/>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Position of Zonta International</a:t>
          </a:r>
        </a:p>
      </dsp:txBody>
      <dsp:txXfrm>
        <a:off x="259946" y="1813081"/>
        <a:ext cx="1922695" cy="1173544"/>
      </dsp:txXfrm>
    </dsp:sp>
    <dsp:sp modelId="{5262DD53-28A2-442E-9DEF-3C43C62DD9A0}">
      <dsp:nvSpPr>
        <dsp:cNvPr id="0" name=""/>
        <dsp:cNvSpPr/>
      </dsp:nvSpPr>
      <dsp:spPr>
        <a:xfrm>
          <a:off x="1130555" y="701593"/>
          <a:ext cx="2780585" cy="2780585"/>
        </a:xfrm>
        <a:custGeom>
          <a:avLst/>
          <a:gdLst/>
          <a:ahLst/>
          <a:cxnLst/>
          <a:rect l="0" t="0" r="0" b="0"/>
          <a:pathLst>
            <a:path>
              <a:moveTo>
                <a:pt x="44292" y="1042158"/>
              </a:moveTo>
              <a:arcTo wR="1390292" hR="1390292" stAng="11670084" swAng="1473924"/>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0.07926</cdr:x>
      <cdr:y>0.92206</cdr:y>
    </cdr:from>
    <cdr:to>
      <cdr:x>0.3242</cdr:x>
      <cdr:y>0.99871</cdr:y>
    </cdr:to>
    <cdr:sp macro="" textlink="">
      <cdr:nvSpPr>
        <cdr:cNvPr id="2" name="TextBox 1">
          <a:extLst xmlns:a="http://schemas.openxmlformats.org/drawingml/2006/main">
            <a:ext uri="{FF2B5EF4-FFF2-40B4-BE49-F238E27FC236}">
              <a16:creationId xmlns:a16="http://schemas.microsoft.com/office/drawing/2014/main" id="{D4717FE0-1743-A977-F6B3-A65934D8AFE6}"/>
            </a:ext>
          </a:extLst>
        </cdr:cNvPr>
        <cdr:cNvSpPr txBox="1"/>
      </cdr:nvSpPr>
      <cdr:spPr>
        <a:xfrm xmlns:a="http://schemas.openxmlformats.org/drawingml/2006/main">
          <a:off x="422261" y="4547945"/>
          <a:ext cx="1304955" cy="3780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n=3385-3503</a:t>
          </a:r>
        </a:p>
      </cdr:txBody>
    </cdr:sp>
  </cdr:relSizeAnchor>
</c:userShapes>
</file>

<file path=ppt/drawings/drawing2.xml><?xml version="1.0" encoding="utf-8"?>
<c:userShapes xmlns:c="http://schemas.openxmlformats.org/drawingml/2006/chart">
  <cdr:relSizeAnchor xmlns:cdr="http://schemas.openxmlformats.org/drawingml/2006/chartDrawing">
    <cdr:from>
      <cdr:x>0.92267</cdr:x>
      <cdr:y>0.51268</cdr:y>
    </cdr:from>
    <cdr:to>
      <cdr:x>1</cdr:x>
      <cdr:y>0.79844</cdr:y>
    </cdr:to>
    <cdr:sp macro="" textlink="">
      <cdr:nvSpPr>
        <cdr:cNvPr id="2" name="TextBox 1">
          <a:extLst xmlns:a="http://schemas.openxmlformats.org/drawingml/2006/main">
            <a:ext uri="{FF2B5EF4-FFF2-40B4-BE49-F238E27FC236}">
              <a16:creationId xmlns:a16="http://schemas.microsoft.com/office/drawing/2014/main" id="{DC986B3B-49E6-8FC8-9C84-7DAC01AF76E6}"/>
            </a:ext>
          </a:extLst>
        </cdr:cNvPr>
        <cdr:cNvSpPr txBox="1"/>
      </cdr:nvSpPr>
      <cdr:spPr>
        <a:xfrm xmlns:a="http://schemas.openxmlformats.org/drawingml/2006/main">
          <a:off x="10987087" y="2529522"/>
          <a:ext cx="895350" cy="14099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Responses reflect the options very desirable + somewhat desirable</a:t>
          </a:r>
        </a:p>
      </cdr:txBody>
    </cdr:sp>
  </cdr:relSizeAnchor>
</c:userShapes>
</file>

<file path=ppt/drawings/drawing3.xml><?xml version="1.0" encoding="utf-8"?>
<c:userShapes xmlns:c="http://schemas.openxmlformats.org/drawingml/2006/chart">
  <cdr:relSizeAnchor xmlns:cdr="http://schemas.openxmlformats.org/drawingml/2006/chartDrawing">
    <cdr:from>
      <cdr:x>0.81185</cdr:x>
      <cdr:y>0.55794</cdr:y>
    </cdr:from>
    <cdr:to>
      <cdr:x>0.99781</cdr:x>
      <cdr:y>0.82049</cdr:y>
    </cdr:to>
    <cdr:sp macro="" textlink="">
      <cdr:nvSpPr>
        <cdr:cNvPr id="2" name="TextBox 1">
          <a:extLst xmlns:a="http://schemas.openxmlformats.org/drawingml/2006/main">
            <a:ext uri="{FF2B5EF4-FFF2-40B4-BE49-F238E27FC236}">
              <a16:creationId xmlns:a16="http://schemas.microsoft.com/office/drawing/2014/main" id="{AD076482-0C42-4994-0D91-C3DBB4E8E22B}"/>
            </a:ext>
          </a:extLst>
        </cdr:cNvPr>
        <cdr:cNvSpPr txBox="1"/>
      </cdr:nvSpPr>
      <cdr:spPr>
        <a:xfrm xmlns:a="http://schemas.openxmlformats.org/drawingml/2006/main">
          <a:off x="9399311" y="2752845"/>
          <a:ext cx="2152967" cy="1295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These questions were displayed individually, and respondents were asked on a 5-point scale whether they agreed with the statement. These percentages represent strongly agree + agree.</a:t>
          </a:r>
        </a:p>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0.75812</cdr:x>
      <cdr:y>0.64666</cdr:y>
    </cdr:from>
    <cdr:to>
      <cdr:x>0.98766</cdr:x>
      <cdr:y>0.90728</cdr:y>
    </cdr:to>
    <cdr:sp macro="" textlink="">
      <cdr:nvSpPr>
        <cdr:cNvPr id="3" name="TextBox 2">
          <a:extLst xmlns:a="http://schemas.openxmlformats.org/drawingml/2006/main">
            <a:ext uri="{FF2B5EF4-FFF2-40B4-BE49-F238E27FC236}">
              <a16:creationId xmlns:a16="http://schemas.microsoft.com/office/drawing/2014/main" id="{9B3BC42B-F2C3-4916-3A46-F1F51DC1244D}"/>
            </a:ext>
          </a:extLst>
        </cdr:cNvPr>
        <cdr:cNvSpPr txBox="1"/>
      </cdr:nvSpPr>
      <cdr:spPr>
        <a:xfrm xmlns:a="http://schemas.openxmlformats.org/drawingml/2006/main">
          <a:off x="8777287" y="3190611"/>
          <a:ext cx="2657475" cy="1285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These questions were displayed individually, and respondents were asked on a 5-point scale whether they agreed with the statement. These percentages represent strongly agree + agree.</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6F2CB-C00C-884A-8AB4-61050F49405F}" type="datetimeFigureOut">
              <a:rPr lang="en-US" smtClean="0"/>
              <a:t>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BF3C8-BD08-A048-866E-0CBBC64180BD}" type="slidenum">
              <a:rPr lang="en-US" smtClean="0"/>
              <a:t>‹#›</a:t>
            </a:fld>
            <a:endParaRPr lang="en-US" dirty="0"/>
          </a:p>
        </p:txBody>
      </p:sp>
    </p:spTree>
    <p:extLst>
      <p:ext uri="{BB962C8B-B14F-4D97-AF65-F5344CB8AC3E}">
        <p14:creationId xmlns:p14="http://schemas.microsoft.com/office/powerpoint/2010/main" val="5682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9197FB-F3CB-764A-BCF0-2D4D6E8D5616}" type="slidenum">
              <a:rPr lang="en-US" smtClean="0"/>
              <a:t>2</a:t>
            </a:fld>
            <a:endParaRPr lang="en-US" dirty="0"/>
          </a:p>
        </p:txBody>
      </p:sp>
    </p:spTree>
    <p:extLst>
      <p:ext uri="{BB962C8B-B14F-4D97-AF65-F5344CB8AC3E}">
        <p14:creationId xmlns:p14="http://schemas.microsoft.com/office/powerpoint/2010/main" val="226043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197FB-F3CB-764A-BCF0-2D4D6E8D5616}" type="slidenum">
              <a:rPr kumimoji="0" lang="en-US" sz="1200" b="1" i="0" u="none" strike="noStrike" kern="1200" cap="none" spc="0" normalizeH="0" baseline="0" noProof="0" smtClean="0">
                <a:ln>
                  <a:noFill/>
                </a:ln>
                <a:solidFill>
                  <a:prstClr val="black"/>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prstClr val="black"/>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332008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197FB-F3CB-764A-BCF0-2D4D6E8D5616}" type="slidenum">
              <a:rPr kumimoji="0" lang="en-US" sz="1200" b="1" i="0" u="none" strike="noStrike" kern="1200" cap="none" spc="0" normalizeH="0" baseline="0" noProof="0" smtClean="0">
                <a:ln>
                  <a:noFill/>
                </a:ln>
                <a:solidFill>
                  <a:prstClr val="black"/>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dirty="0">
              <a:ln>
                <a:noFill/>
              </a:ln>
              <a:solidFill>
                <a:prstClr val="black"/>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60781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197FB-F3CB-764A-BCF0-2D4D6E8D5616}" type="slidenum">
              <a:rPr kumimoji="0" lang="en-US" sz="1200" b="1" i="0" u="none" strike="noStrike" kern="1200" cap="none" spc="0" normalizeH="0" baseline="0" noProof="0" smtClean="0">
                <a:ln>
                  <a:noFill/>
                </a:ln>
                <a:solidFill>
                  <a:prstClr val="black"/>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prstClr val="black"/>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390260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9197FB-F3CB-764A-BCF0-2D4D6E8D5616}" type="slidenum">
              <a:rPr lang="en-US" smtClean="0"/>
              <a:t>40</a:t>
            </a:fld>
            <a:endParaRPr lang="en-US" dirty="0"/>
          </a:p>
        </p:txBody>
      </p:sp>
    </p:spTree>
    <p:extLst>
      <p:ext uri="{BB962C8B-B14F-4D97-AF65-F5344CB8AC3E}">
        <p14:creationId xmlns:p14="http://schemas.microsoft.com/office/powerpoint/2010/main" val="2667801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there anything you’re surprised by in there or anything you’re surprised WASN’T mentioned in there?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A0436-E449-41B5-8F1C-F58B8AFEC2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81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9197FB-F3CB-764A-BCF0-2D4D6E8D5616}" type="slidenum">
              <a:rPr lang="en-US" smtClean="0"/>
              <a:t>3</a:t>
            </a:fld>
            <a:endParaRPr lang="en-US" dirty="0"/>
          </a:p>
        </p:txBody>
      </p:sp>
    </p:spTree>
    <p:extLst>
      <p:ext uri="{BB962C8B-B14F-4D97-AF65-F5344CB8AC3E}">
        <p14:creationId xmlns:p14="http://schemas.microsoft.com/office/powerpoint/2010/main" val="390622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197FB-F3CB-764A-BCF0-2D4D6E8D5616}" type="slidenum">
              <a:rPr kumimoji="0" lang="en-US" sz="1200" b="1" i="0" u="none" strike="noStrike" kern="1200" cap="none" spc="0" normalizeH="0" baseline="0" noProof="0" smtClean="0">
                <a:ln>
                  <a:noFill/>
                </a:ln>
                <a:solidFill>
                  <a:prstClr val="black"/>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black"/>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00293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9197FB-F3CB-764A-BCF0-2D4D6E8D5616}" type="slidenum">
              <a:rPr lang="en-US" smtClean="0"/>
              <a:t>5</a:t>
            </a:fld>
            <a:endParaRPr lang="en-US" dirty="0"/>
          </a:p>
        </p:txBody>
      </p:sp>
    </p:spTree>
    <p:extLst>
      <p:ext uri="{BB962C8B-B14F-4D97-AF65-F5344CB8AC3E}">
        <p14:creationId xmlns:p14="http://schemas.microsoft.com/office/powerpoint/2010/main" val="111871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197FB-F3CB-764A-BCF0-2D4D6E8D5616}" type="slidenum">
              <a:rPr kumimoji="0" lang="en-US" sz="1200" b="1" i="0" u="none" strike="noStrike" kern="1200" cap="none" spc="0" normalizeH="0" baseline="0" noProof="0" smtClean="0">
                <a:ln>
                  <a:noFill/>
                </a:ln>
                <a:solidFill>
                  <a:prstClr val="black"/>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black"/>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61459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197FB-F3CB-764A-BCF0-2D4D6E8D5616}" type="slidenum">
              <a:rPr kumimoji="0" lang="en-US" sz="1200" b="1" i="0" u="none" strike="noStrike" kern="1200" cap="none" spc="0" normalizeH="0" baseline="0" noProof="0" smtClean="0">
                <a:ln>
                  <a:noFill/>
                </a:ln>
                <a:solidFill>
                  <a:prstClr val="black"/>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black"/>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42492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sz="1700" dirty="0"/>
              <a:t>On behalf of Zonta International, Association Laboratory sent an email for the survey to Zonta International’s database, which included members, former members and non-members (those who were on Zonta’s e-newsletter list or a USA Caucus subscriber).</a:t>
            </a:r>
          </a:p>
          <a:p>
            <a:pPr>
              <a:lnSpc>
                <a:spcPct val="120000"/>
              </a:lnSpc>
              <a:spcBef>
                <a:spcPts val="0"/>
              </a:spcBef>
            </a:pPr>
            <a:r>
              <a:rPr lang="en-US" sz="1700" dirty="0"/>
              <a:t>Data collection occurred between Oct. 31, 2022, and Nov. 27, 2022. </a:t>
            </a:r>
          </a:p>
          <a:p>
            <a:pPr>
              <a:lnSpc>
                <a:spcPct val="120000"/>
              </a:lnSpc>
              <a:spcBef>
                <a:spcPts val="0"/>
              </a:spcBef>
            </a:pPr>
            <a:r>
              <a:rPr lang="en-US" sz="1700" dirty="0"/>
              <a:t>Overall, 28,304 valid emails were sent, and a total of 3,847 responses were received for a response rate of 14%.</a:t>
            </a:r>
          </a:p>
          <a:p>
            <a:pPr>
              <a:lnSpc>
                <a:spcPct val="120000"/>
              </a:lnSpc>
              <a:spcBef>
                <a:spcPts val="0"/>
              </a:spcBef>
            </a:pPr>
            <a:r>
              <a:rPr lang="en-US" sz="1700" dirty="0"/>
              <a:t>Members: 21,234 valid emails were sent, 3,564completed, 17% response rate</a:t>
            </a:r>
          </a:p>
          <a:p>
            <a:pPr>
              <a:lnSpc>
                <a:spcPct val="120000"/>
              </a:lnSpc>
              <a:spcBef>
                <a:spcPts val="0"/>
              </a:spcBef>
            </a:pPr>
            <a:r>
              <a:rPr lang="en-US" sz="1700" dirty="0"/>
              <a:t>Former Members: 175 valid emails were sent,6 completed, 3% response rate (too small to analyze)</a:t>
            </a:r>
          </a:p>
          <a:p>
            <a:pPr>
              <a:lnSpc>
                <a:spcPct val="120000"/>
              </a:lnSpc>
              <a:spcBef>
                <a:spcPts val="0"/>
              </a:spcBef>
            </a:pPr>
            <a:r>
              <a:rPr lang="en-US" sz="1700" dirty="0"/>
              <a:t>Non-members: 7070 valid emails were sent, 283 completed, 4% response rate</a:t>
            </a:r>
          </a:p>
          <a:p>
            <a:pPr lvl="1">
              <a:lnSpc>
                <a:spcPct val="120000"/>
              </a:lnSpc>
              <a:spcBef>
                <a:spcPts val="0"/>
              </a:spcBef>
            </a:pPr>
            <a:r>
              <a:rPr lang="en-US" sz="1700" dirty="0"/>
              <a:t>Non-member emails came from e-newsletter subscriber list and USA Caucus subscriber list</a:t>
            </a:r>
          </a:p>
          <a:p>
            <a:pPr>
              <a:lnSpc>
                <a:spcPct val="120000"/>
              </a:lnSpc>
              <a:spcBef>
                <a:spcPts val="0"/>
              </a:spcBef>
            </a:pPr>
            <a:r>
              <a:rPr lang="en-US" sz="1700" dirty="0"/>
              <a:t>Three reminders were sent to those who had not yet responded, and Zonta International sent emails to leadership, publicized on social media channels and reached out to Governors and districts with low response rate.</a:t>
            </a:r>
          </a:p>
          <a:p>
            <a:pPr>
              <a:lnSpc>
                <a:spcPct val="120000"/>
              </a:lnSpc>
              <a:spcBef>
                <a:spcPts val="0"/>
              </a:spcBef>
            </a:pPr>
            <a:r>
              <a:rPr lang="en-US" sz="1700" dirty="0"/>
              <a:t>Significance tests were performed at the 95% confidence level</a:t>
            </a:r>
          </a:p>
          <a:p>
            <a:pPr>
              <a:lnSpc>
                <a:spcPct val="120000"/>
              </a:lnSpc>
              <a:spcBef>
                <a:spcPts val="0"/>
              </a:spcBef>
            </a:pPr>
            <a:r>
              <a:rPr lang="en-US" sz="1700" dirty="0"/>
              <a:t>Individuals could respond using a laptop/desktop computer, tablet or smartphone.33% of respondents completed the survey using a mobile device.</a:t>
            </a:r>
          </a:p>
          <a:p>
            <a:pPr>
              <a:lnSpc>
                <a:spcPct val="120000"/>
              </a:lnSpc>
              <a:spcBef>
                <a:spcPts val="0"/>
              </a:spcBef>
            </a:pPr>
            <a:r>
              <a:rPr lang="en-US" sz="1700" dirty="0"/>
              <a:t>Respondents who completed the survey could enter for a drawing to win 5 Zonta water bottles. Association Laboratory needs to pull the list and send the names to Zonta International to fulfill</a:t>
            </a:r>
          </a:p>
          <a:p>
            <a:endParaRPr lang="en-US" sz="1700" dirty="0"/>
          </a:p>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9</a:t>
            </a:fld>
            <a:endParaRPr lang="en-US" dirty="0"/>
          </a:p>
        </p:txBody>
      </p:sp>
    </p:spTree>
    <p:extLst>
      <p:ext uri="{BB962C8B-B14F-4D97-AF65-F5344CB8AC3E}">
        <p14:creationId xmlns:p14="http://schemas.microsoft.com/office/powerpoint/2010/main" val="37481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there anything you’re surprised by in there or anything you’re surprised WASN’T mentioned in there?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A0436-E449-41B5-8F1C-F58B8AFEC2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06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there anything you’re surprised by in there or anything you’re surprised WASN’T mentioned in there?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A0436-E449-41B5-8F1C-F58B8AFEC2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220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a:extLst>
              <a:ext uri="{FF2B5EF4-FFF2-40B4-BE49-F238E27FC236}">
                <a16:creationId xmlns:a16="http://schemas.microsoft.com/office/drawing/2014/main" id="{34456F23-BC94-7F47-9FD2-651A1B426E27}"/>
              </a:ext>
            </a:extLst>
          </p:cNvPr>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pic>
        <p:nvPicPr>
          <p:cNvPr id="14" name="Picture 2">
            <a:extLst>
              <a:ext uri="{FF2B5EF4-FFF2-40B4-BE49-F238E27FC236}">
                <a16:creationId xmlns:a16="http://schemas.microsoft.com/office/drawing/2014/main" id="{498CC97D-C1E9-FE4C-9C31-F052B683F7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69046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763A9A8E-DF1F-6EFE-B529-1D90484B4940}"/>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a:extLst>
              <a:ext uri="{FF2B5EF4-FFF2-40B4-BE49-F238E27FC236}">
                <a16:creationId xmlns:a16="http://schemas.microsoft.com/office/drawing/2014/main" id="{45066EEE-E040-FD6D-5542-3B68BD259E07}"/>
              </a:ext>
            </a:extLst>
          </p:cNvPr>
          <p:cNvSpPr>
            <a:spLocks noGrp="1"/>
          </p:cNvSpPr>
          <p:nvPr>
            <p:ph type="pic" sz="quarter" idx="14"/>
          </p:nvPr>
        </p:nvSpPr>
        <p:spPr>
          <a:xfrm>
            <a:off x="304800" y="1313250"/>
            <a:ext cx="3200400" cy="2286000"/>
          </a:xfrm>
        </p:spPr>
        <p:txBody>
          <a:bodyPr/>
          <a:lstStyle/>
          <a:p>
            <a:endParaRPr lang="en-US" dirty="0"/>
          </a:p>
        </p:txBody>
      </p:sp>
      <p:sp>
        <p:nvSpPr>
          <p:cNvPr id="9" name="Picture Placeholder 7">
            <a:extLst>
              <a:ext uri="{FF2B5EF4-FFF2-40B4-BE49-F238E27FC236}">
                <a16:creationId xmlns:a16="http://schemas.microsoft.com/office/drawing/2014/main" id="{1641A02D-4B7A-9F09-C396-117F7FA61B11}"/>
              </a:ext>
            </a:extLst>
          </p:cNvPr>
          <p:cNvSpPr>
            <a:spLocks noGrp="1"/>
          </p:cNvSpPr>
          <p:nvPr>
            <p:ph type="pic" sz="quarter" idx="15"/>
          </p:nvPr>
        </p:nvSpPr>
        <p:spPr>
          <a:xfrm>
            <a:off x="309880" y="3825846"/>
            <a:ext cx="3200400" cy="2419765"/>
          </a:xfrm>
        </p:spPr>
        <p:txBody>
          <a:bodyPr/>
          <a:lstStyle/>
          <a:p>
            <a:endParaRPr lang="en-US" dirty="0"/>
          </a:p>
        </p:txBody>
      </p:sp>
    </p:spTree>
    <p:extLst>
      <p:ext uri="{BB962C8B-B14F-4D97-AF65-F5344CB8AC3E}">
        <p14:creationId xmlns:p14="http://schemas.microsoft.com/office/powerpoint/2010/main" val="95159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4753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old Bullets">
    <p:bg>
      <p:bgPr>
        <a:gradFill>
          <a:gsLst>
            <a:gs pos="100000">
              <a:srgbClr val="5EC8D9"/>
            </a:gs>
            <a:gs pos="6000">
              <a:srgbClr val="00BCD3">
                <a:alpha val="53725"/>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4094201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old Bullets">
    <p:bg>
      <p:bgPr>
        <a:gradFill>
          <a:gsLst>
            <a:gs pos="100000">
              <a:srgbClr val="CD3463">
                <a:alpha val="71000"/>
              </a:srgbClr>
            </a:gs>
            <a:gs pos="6000">
              <a:srgbClr val="D77CA0">
                <a:alpha val="53333"/>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3880913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Gold Bullets">
    <p:bg>
      <p:bgPr>
        <a:gradFill>
          <a:gsLst>
            <a:gs pos="100000">
              <a:srgbClr val="8EBDC3">
                <a:alpha val="97647"/>
              </a:srgbClr>
            </a:gs>
            <a:gs pos="6000">
              <a:srgbClr val="005F71">
                <a:alpha val="43922"/>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560262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3" name="Content Placeholder 2">
            <a:extLst>
              <a:ext uri="{FF2B5EF4-FFF2-40B4-BE49-F238E27FC236}">
                <a16:creationId xmlns:a16="http://schemas.microsoft.com/office/drawing/2014/main" id="{AD84F6DB-7610-F7C5-13D6-EF5A4A0AE217}"/>
              </a:ext>
            </a:extLst>
          </p:cNvPr>
          <p:cNvSpPr>
            <a:spLocks noGrp="1"/>
          </p:cNvSpPr>
          <p:nvPr>
            <p:ph idx="15"/>
          </p:nvPr>
        </p:nvSpPr>
        <p:spPr>
          <a:xfrm>
            <a:off x="6630315"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63409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477642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848421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30257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65042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242586"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5022352"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7412235"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802118"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4" name="Content Placeholder 2">
            <a:extLst>
              <a:ext uri="{FF2B5EF4-FFF2-40B4-BE49-F238E27FC236}">
                <a16:creationId xmlns:a16="http://schemas.microsoft.com/office/drawing/2014/main" id="{E81D4F3C-1384-9708-197B-F116166F0DC9}"/>
              </a:ext>
            </a:extLst>
          </p:cNvPr>
          <p:cNvSpPr>
            <a:spLocks noGrp="1"/>
          </p:cNvSpPr>
          <p:nvPr>
            <p:ph idx="17"/>
          </p:nvPr>
        </p:nvSpPr>
        <p:spPr>
          <a:xfrm>
            <a:off x="2632469"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100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fld id="{71D00C28-2252-7A46-BDE1-23546EACCE2C}" type="slidenum">
              <a:rPr lang="en-US" smtClean="0"/>
              <a:pPr/>
              <a:t>‹#›</a:t>
            </a:fld>
            <a:endParaRPr lang="en-US" dirty="0"/>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5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pic>
        <p:nvPicPr>
          <p:cNvPr id="12" name="Picture 11" descr="Logo, company name&#10;&#10;Description automatically generated">
            <a:extLst>
              <a:ext uri="{FF2B5EF4-FFF2-40B4-BE49-F238E27FC236}">
                <a16:creationId xmlns:a16="http://schemas.microsoft.com/office/drawing/2014/main" id="{BE3E01C6-2857-516B-F44A-F8322C6BA5F0}"/>
              </a:ext>
            </a:extLst>
          </p:cNvPr>
          <p:cNvPicPr>
            <a:picLocks noChangeAspect="1"/>
          </p:cNvPicPr>
          <p:nvPr userDrawn="1"/>
        </p:nvPicPr>
        <p:blipFill>
          <a:blip r:embed="rId4"/>
          <a:stretch>
            <a:fillRect/>
          </a:stretch>
        </p:blipFill>
        <p:spPr>
          <a:xfrm>
            <a:off x="642523" y="846711"/>
            <a:ext cx="3494217" cy="2500337"/>
          </a:xfrm>
          <a:prstGeom prst="rect">
            <a:avLst/>
          </a:prstGeom>
        </p:spPr>
      </p:pic>
    </p:spTree>
    <p:extLst>
      <p:ext uri="{BB962C8B-B14F-4D97-AF65-F5344CB8AC3E}">
        <p14:creationId xmlns:p14="http://schemas.microsoft.com/office/powerpoint/2010/main" val="399592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C1E8E34F-18B7-A24B-A25A-062C102C0404}"/>
              </a:ext>
            </a:extLst>
          </p:cNvPr>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3" name="Slide Number Placeholder 2">
            <a:extLst>
              <a:ext uri="{FF2B5EF4-FFF2-40B4-BE49-F238E27FC236}">
                <a16:creationId xmlns:a16="http://schemas.microsoft.com/office/drawing/2014/main" id="{3C947DD5-8FB1-8D40-A2EB-14C898AC4DB4}"/>
              </a:ext>
            </a:extLst>
          </p:cNvPr>
          <p:cNvSpPr>
            <a:spLocks noGrp="1"/>
          </p:cNvSpPr>
          <p:nvPr>
            <p:ph type="sldNum" sz="quarter" idx="29"/>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710678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26D8C5-9712-E84A-BB2C-3BBE0DFE046C}"/>
              </a:ext>
            </a:extLst>
          </p:cNvPr>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16" name="Text Placeholder 6">
            <a:extLst>
              <a:ext uri="{FF2B5EF4-FFF2-40B4-BE49-F238E27FC236}">
                <a16:creationId xmlns:a16="http://schemas.microsoft.com/office/drawing/2014/main" id="{0F50B8A9-0EE6-0042-8DA8-E273F62B02C5}"/>
              </a:ext>
            </a:extLst>
          </p:cNvPr>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a:extLst>
              <a:ext uri="{FF2B5EF4-FFF2-40B4-BE49-F238E27FC236}">
                <a16:creationId xmlns:a16="http://schemas.microsoft.com/office/drawing/2014/main" id="{D85061B4-C500-E940-ACC5-F636E1C232D8}"/>
              </a:ext>
            </a:extLst>
          </p:cNvPr>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a:extLst>
              <a:ext uri="{FF2B5EF4-FFF2-40B4-BE49-F238E27FC236}">
                <a16:creationId xmlns:a16="http://schemas.microsoft.com/office/drawing/2014/main" id="{AB3E5BF8-D5AB-9B42-B5A2-95FC52066E24}"/>
              </a:ext>
            </a:extLst>
          </p:cNvPr>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a:extLst>
              <a:ext uri="{FF2B5EF4-FFF2-40B4-BE49-F238E27FC236}">
                <a16:creationId xmlns:a16="http://schemas.microsoft.com/office/drawing/2014/main" id="{44795E37-2C72-0B47-88E8-19F66566B04D}"/>
              </a:ext>
            </a:extLst>
          </p:cNvPr>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723786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2586584"/>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43141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B38D2FAE-CB02-8741-BFB7-E3583A56456D}"/>
              </a:ext>
            </a:extLst>
          </p:cNvPr>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a:extLst>
              <a:ext uri="{FF2B5EF4-FFF2-40B4-BE49-F238E27FC236}">
                <a16:creationId xmlns:a16="http://schemas.microsoft.com/office/drawing/2014/main" id="{1B5E82AC-B3B9-6B43-83FD-40A9EE686E74}"/>
              </a:ext>
            </a:extLst>
          </p:cNvPr>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05225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D9561505-5F6A-D244-8387-4862D8ACD6A9}"/>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endParaRPr lang="en-US" dirty="0"/>
          </a:p>
        </p:txBody>
      </p:sp>
      <p:sp>
        <p:nvSpPr>
          <p:cNvPr id="7" name="Arc 6">
            <a:extLst>
              <a:ext uri="{FF2B5EF4-FFF2-40B4-BE49-F238E27FC236}">
                <a16:creationId xmlns:a16="http://schemas.microsoft.com/office/drawing/2014/main" id="{30249577-8D0D-4546-806C-61BECC2E35D5}"/>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9" name="Arc 8">
            <a:extLst>
              <a:ext uri="{FF2B5EF4-FFF2-40B4-BE49-F238E27FC236}">
                <a16:creationId xmlns:a16="http://schemas.microsoft.com/office/drawing/2014/main" id="{583BB414-152A-AF45-A142-B68FFB1790D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0" name="Arc 9">
            <a:extLst>
              <a:ext uri="{FF2B5EF4-FFF2-40B4-BE49-F238E27FC236}">
                <a16:creationId xmlns:a16="http://schemas.microsoft.com/office/drawing/2014/main" id="{BCE3A24B-CCEB-2F4E-9480-48BBE9B2E14D}"/>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11520568-38F2-0C4B-9ED7-C12B53C00378}"/>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1a">
            <a:extLst>
              <a:ext uri="{FF2B5EF4-FFF2-40B4-BE49-F238E27FC236}">
                <a16:creationId xmlns:a16="http://schemas.microsoft.com/office/drawing/2014/main" id="{19E6F05B-8FA1-D143-A989-09A83CC868E8}"/>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2BFAB3-482F-9F4E-9104-AF2EEF190DE0}"/>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9B82EF70-A5B6-4C4D-B8C6-804C71F91FE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466FAD3A-8A89-154E-AFE8-8E01414C8071}"/>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C3B055E3-3C30-9F44-B714-27B4F161359B}"/>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4B70921-2F62-064B-9FAF-3C494F967ED3}"/>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E22F628-F6CF-7747-BC40-A70AD16089D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A420BA04-1483-EE4D-942C-3CA1D2DAE45A}"/>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DD7A7972-B771-F041-96AD-75C791AD08B6}"/>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6D3C812E-816F-4A46-831D-BCFFF9CABCB9}"/>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BE8CD02A-3778-4B49-A460-13D35063B476}"/>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F0DE6985-5452-314D-B616-35E902A4506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471EB496-C590-904B-A46C-3C73099F8216}"/>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31A09A42-8B08-6D45-8DDF-7709E62BC791}"/>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E397AD2C-EF48-2844-AC41-BC52D2D64BFC}"/>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F2D56D9-62F7-CB41-AF06-134C9B3DB7A9}"/>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B4545B59-620C-F94B-BFB0-C47D83D26012}"/>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a:extLst>
              <a:ext uri="{FF2B5EF4-FFF2-40B4-BE49-F238E27FC236}">
                <a16:creationId xmlns:a16="http://schemas.microsoft.com/office/drawing/2014/main" id="{3158321F-29A1-D349-9B34-1565A3E7BA43}"/>
              </a:ext>
            </a:extLst>
          </p:cNvPr>
          <p:cNvSpPr>
            <a:spLocks noGrp="1"/>
          </p:cNvSpPr>
          <p:nvPr>
            <p:ph type="sldNum" sz="quarter" idx="31"/>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93437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175F50-4A82-4F40-97E1-35416C238A52}"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CC429-13A2-4465-9006-7D152F7F962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040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175F50-4A82-4F40-97E1-35416C238A52}"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CC429-13A2-4465-9006-7D152F7F962F}" type="slidenum">
              <a:rPr lang="en-US" smtClean="0"/>
              <a:t>‹#›</a:t>
            </a:fld>
            <a:endParaRPr lang="en-US" dirty="0"/>
          </a:p>
        </p:txBody>
      </p:sp>
    </p:spTree>
    <p:extLst>
      <p:ext uri="{BB962C8B-B14F-4D97-AF65-F5344CB8AC3E}">
        <p14:creationId xmlns:p14="http://schemas.microsoft.com/office/powerpoint/2010/main" val="3093465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175F50-4A82-4F40-97E1-35416C238A52}"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CC429-13A2-4465-9006-7D152F7F962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54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175F50-4A82-4F40-97E1-35416C238A52}" type="datetimeFigureOut">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DCC429-13A2-4465-9006-7D152F7F962F}" type="slidenum">
              <a:rPr lang="en-US" smtClean="0"/>
              <a:t>‹#›</a:t>
            </a:fld>
            <a:endParaRPr lang="en-US" dirty="0"/>
          </a:p>
        </p:txBody>
      </p:sp>
    </p:spTree>
    <p:extLst>
      <p:ext uri="{BB962C8B-B14F-4D97-AF65-F5344CB8AC3E}">
        <p14:creationId xmlns:p14="http://schemas.microsoft.com/office/powerpoint/2010/main" val="157853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175F50-4A82-4F40-97E1-35416C238A52}" type="datetimeFigureOut">
              <a:rPr lang="en-US" smtClean="0"/>
              <a:t>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DCC429-13A2-4465-9006-7D152F7F962F}" type="slidenum">
              <a:rPr lang="en-US" smtClean="0"/>
              <a:t>‹#›</a:t>
            </a:fld>
            <a:endParaRPr lang="en-US" dirty="0"/>
          </a:p>
        </p:txBody>
      </p:sp>
    </p:spTree>
    <p:extLst>
      <p:ext uri="{BB962C8B-B14F-4D97-AF65-F5344CB8AC3E}">
        <p14:creationId xmlns:p14="http://schemas.microsoft.com/office/powerpoint/2010/main" val="69564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615863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175F50-4A82-4F40-97E1-35416C238A52}" type="datetimeFigureOut">
              <a:rPr lang="en-US" smtClean="0"/>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DCC429-13A2-4465-9006-7D152F7F962F}" type="slidenum">
              <a:rPr lang="en-US" smtClean="0"/>
              <a:t>‹#›</a:t>
            </a:fld>
            <a:endParaRPr lang="en-US" dirty="0"/>
          </a:p>
        </p:txBody>
      </p:sp>
    </p:spTree>
    <p:extLst>
      <p:ext uri="{BB962C8B-B14F-4D97-AF65-F5344CB8AC3E}">
        <p14:creationId xmlns:p14="http://schemas.microsoft.com/office/powerpoint/2010/main" val="2882134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175F50-4A82-4F40-97E1-35416C238A52}" type="datetimeFigureOut">
              <a:rPr lang="en-US" smtClean="0"/>
              <a:t>2/8/2023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7DCC429-13A2-4465-9006-7D152F7F962F}" type="slidenum">
              <a:rPr lang="en-US" smtClean="0"/>
              <a:t>‹#›</a:t>
            </a:fld>
            <a:endParaRPr lang="en-US" dirty="0"/>
          </a:p>
        </p:txBody>
      </p:sp>
    </p:spTree>
    <p:extLst>
      <p:ext uri="{BB962C8B-B14F-4D97-AF65-F5344CB8AC3E}">
        <p14:creationId xmlns:p14="http://schemas.microsoft.com/office/powerpoint/2010/main" val="2684213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9175F50-4A82-4F40-97E1-35416C238A52}" type="datetimeFigureOut">
              <a:rPr lang="en-US" smtClean="0"/>
              <a:t>2/8/2023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DCC429-13A2-4465-9006-7D152F7F962F}" type="slidenum">
              <a:rPr lang="en-US" smtClean="0"/>
              <a:t>‹#›</a:t>
            </a:fld>
            <a:endParaRPr lang="en-US" dirty="0"/>
          </a:p>
        </p:txBody>
      </p:sp>
    </p:spTree>
    <p:extLst>
      <p:ext uri="{BB962C8B-B14F-4D97-AF65-F5344CB8AC3E}">
        <p14:creationId xmlns:p14="http://schemas.microsoft.com/office/powerpoint/2010/main" val="1166348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75F50-4A82-4F40-97E1-35416C238A52}" type="datetimeFigureOut">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DCC429-13A2-4465-9006-7D152F7F962F}" type="slidenum">
              <a:rPr lang="en-US" smtClean="0"/>
              <a:t>‹#›</a:t>
            </a:fld>
            <a:endParaRPr lang="en-US" dirty="0"/>
          </a:p>
        </p:txBody>
      </p:sp>
    </p:spTree>
    <p:extLst>
      <p:ext uri="{BB962C8B-B14F-4D97-AF65-F5344CB8AC3E}">
        <p14:creationId xmlns:p14="http://schemas.microsoft.com/office/powerpoint/2010/main" val="1887197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175F50-4A82-4F40-97E1-35416C238A52}"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CC429-13A2-4465-9006-7D152F7F962F}" type="slidenum">
              <a:rPr lang="en-US" smtClean="0"/>
              <a:t>‹#›</a:t>
            </a:fld>
            <a:endParaRPr lang="en-US" dirty="0"/>
          </a:p>
        </p:txBody>
      </p:sp>
    </p:spTree>
    <p:extLst>
      <p:ext uri="{BB962C8B-B14F-4D97-AF65-F5344CB8AC3E}">
        <p14:creationId xmlns:p14="http://schemas.microsoft.com/office/powerpoint/2010/main" val="836184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175F50-4A82-4F40-97E1-35416C238A52}" type="datetimeFigureOut">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DCC429-13A2-4465-9006-7D152F7F962F}" type="slidenum">
              <a:rPr lang="en-US" smtClean="0"/>
              <a:t>‹#›</a:t>
            </a:fld>
            <a:endParaRPr lang="en-US" dirty="0"/>
          </a:p>
        </p:txBody>
      </p:sp>
    </p:spTree>
    <p:extLst>
      <p:ext uri="{BB962C8B-B14F-4D97-AF65-F5344CB8AC3E}">
        <p14:creationId xmlns:p14="http://schemas.microsoft.com/office/powerpoint/2010/main" val="322876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50F425-EF69-4B37-BCBE-CFC7AF013CB4}" type="datetime1">
              <a:rPr lang="en-US" smtClean="0"/>
              <a:t>2/8/2023</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770ED552-CB3E-4A48-94A6-2FDC0F3C24C2}" type="slidenum">
              <a:rPr lang="en-US" smtClean="0"/>
              <a:t>‹#›</a:t>
            </a:fld>
            <a:endParaRPr lang="en-US" dirty="0"/>
          </a:p>
        </p:txBody>
      </p:sp>
    </p:spTree>
    <p:extLst>
      <p:ext uri="{BB962C8B-B14F-4D97-AF65-F5344CB8AC3E}">
        <p14:creationId xmlns:p14="http://schemas.microsoft.com/office/powerpoint/2010/main" val="3707468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39C84-72AA-4434-9376-7E52B3E24BDC}" type="datetime1">
              <a:rPr lang="en-US" smtClean="0"/>
              <a:t>2/8/2023</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770ED552-CB3E-4A48-94A6-2FDC0F3C24C2}" type="slidenum">
              <a:rPr lang="en-US" smtClean="0"/>
              <a:t>‹#›</a:t>
            </a:fld>
            <a:endParaRPr lang="en-US" dirty="0"/>
          </a:p>
        </p:txBody>
      </p:sp>
    </p:spTree>
    <p:extLst>
      <p:ext uri="{BB962C8B-B14F-4D97-AF65-F5344CB8AC3E}">
        <p14:creationId xmlns:p14="http://schemas.microsoft.com/office/powerpoint/2010/main" val="2533719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4AD41B-C42B-4F75-916C-7752045CD7D6}" type="datetime1">
              <a:rPr lang="en-US" smtClean="0"/>
              <a:t>2/8/2023</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770ED552-CB3E-4A48-94A6-2FDC0F3C24C2}" type="slidenum">
              <a:rPr lang="en-US" smtClean="0"/>
              <a:t>‹#›</a:t>
            </a:fld>
            <a:endParaRPr lang="en-US" dirty="0"/>
          </a:p>
        </p:txBody>
      </p:sp>
    </p:spTree>
    <p:extLst>
      <p:ext uri="{BB962C8B-B14F-4D97-AF65-F5344CB8AC3E}">
        <p14:creationId xmlns:p14="http://schemas.microsoft.com/office/powerpoint/2010/main" val="3602169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E5DEB6-DC4A-4F53-98FF-951A1A7F7187}" type="datetime1">
              <a:rPr lang="en-US" smtClean="0"/>
              <a:t>2/8/2023</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770ED552-CB3E-4A48-94A6-2FDC0F3C24C2}" type="slidenum">
              <a:rPr lang="en-US" smtClean="0"/>
              <a:t>‹#›</a:t>
            </a:fld>
            <a:endParaRPr lang="en-US" dirty="0"/>
          </a:p>
        </p:txBody>
      </p:sp>
    </p:spTree>
    <p:extLst>
      <p:ext uri="{BB962C8B-B14F-4D97-AF65-F5344CB8AC3E}">
        <p14:creationId xmlns:p14="http://schemas.microsoft.com/office/powerpoint/2010/main" val="84973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3941680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1910ED-DAF7-45DB-BE15-7C3D42996BC7}" type="datetime1">
              <a:rPr lang="en-US" smtClean="0"/>
              <a:t>2/8/2023</a:t>
            </a:fld>
            <a:endParaRPr lang="en-US" dirty="0"/>
          </a:p>
        </p:txBody>
      </p:sp>
      <p:sp>
        <p:nvSpPr>
          <p:cNvPr id="8" name="Footer Placeholder 7"/>
          <p:cNvSpPr>
            <a:spLocks noGrp="1"/>
          </p:cNvSpPr>
          <p:nvPr>
            <p:ph type="ftr" sz="quarter" idx="11"/>
          </p:nvPr>
        </p:nvSpPr>
        <p:spPr/>
        <p:txBody>
          <a:bodyPr/>
          <a:lstStyle/>
          <a:p>
            <a:r>
              <a:rPr lang="en-US" dirty="0"/>
              <a:t>Confidential</a:t>
            </a:r>
          </a:p>
        </p:txBody>
      </p:sp>
      <p:sp>
        <p:nvSpPr>
          <p:cNvPr id="9" name="Slide Number Placeholder 8"/>
          <p:cNvSpPr>
            <a:spLocks noGrp="1"/>
          </p:cNvSpPr>
          <p:nvPr>
            <p:ph type="sldNum" sz="quarter" idx="12"/>
          </p:nvPr>
        </p:nvSpPr>
        <p:spPr/>
        <p:txBody>
          <a:bodyPr/>
          <a:lstStyle/>
          <a:p>
            <a:fld id="{770ED552-CB3E-4A48-94A6-2FDC0F3C24C2}" type="slidenum">
              <a:rPr lang="en-US" smtClean="0"/>
              <a:t>‹#›</a:t>
            </a:fld>
            <a:endParaRPr lang="en-US" dirty="0"/>
          </a:p>
        </p:txBody>
      </p:sp>
    </p:spTree>
    <p:extLst>
      <p:ext uri="{BB962C8B-B14F-4D97-AF65-F5344CB8AC3E}">
        <p14:creationId xmlns:p14="http://schemas.microsoft.com/office/powerpoint/2010/main" val="2334743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32DD04-DDF2-4739-B8A8-69B122B1AA67}" type="datetime1">
              <a:rPr lang="en-US" smtClean="0"/>
              <a:t>2/8/2023</a:t>
            </a:fld>
            <a:endParaRPr lang="en-US" dirty="0"/>
          </a:p>
        </p:txBody>
      </p:sp>
      <p:sp>
        <p:nvSpPr>
          <p:cNvPr id="4" name="Footer Placeholder 3"/>
          <p:cNvSpPr>
            <a:spLocks noGrp="1"/>
          </p:cNvSpPr>
          <p:nvPr>
            <p:ph type="ftr" sz="quarter" idx="11"/>
          </p:nvPr>
        </p:nvSpPr>
        <p:spPr/>
        <p:txBody>
          <a:bodyPr/>
          <a:lstStyle/>
          <a:p>
            <a:r>
              <a:rPr lang="en-US" dirty="0"/>
              <a:t>Confidential</a:t>
            </a:r>
          </a:p>
        </p:txBody>
      </p:sp>
      <p:sp>
        <p:nvSpPr>
          <p:cNvPr id="5" name="Slide Number Placeholder 4"/>
          <p:cNvSpPr>
            <a:spLocks noGrp="1"/>
          </p:cNvSpPr>
          <p:nvPr>
            <p:ph type="sldNum" sz="quarter" idx="12"/>
          </p:nvPr>
        </p:nvSpPr>
        <p:spPr/>
        <p:txBody>
          <a:bodyPr/>
          <a:lstStyle/>
          <a:p>
            <a:fld id="{770ED552-CB3E-4A48-94A6-2FDC0F3C24C2}" type="slidenum">
              <a:rPr lang="en-US" smtClean="0"/>
              <a:t>‹#›</a:t>
            </a:fld>
            <a:endParaRPr lang="en-US" dirty="0"/>
          </a:p>
        </p:txBody>
      </p:sp>
    </p:spTree>
    <p:extLst>
      <p:ext uri="{BB962C8B-B14F-4D97-AF65-F5344CB8AC3E}">
        <p14:creationId xmlns:p14="http://schemas.microsoft.com/office/powerpoint/2010/main" val="1401102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0378D-2334-4EE7-A441-6E5F6A23B44B}" type="datetime1">
              <a:rPr lang="en-US" smtClean="0"/>
              <a:t>2/8/2023</a:t>
            </a:fld>
            <a:endParaRPr lang="en-US" dirty="0"/>
          </a:p>
        </p:txBody>
      </p:sp>
      <p:sp>
        <p:nvSpPr>
          <p:cNvPr id="3" name="Footer Placeholder 2"/>
          <p:cNvSpPr>
            <a:spLocks noGrp="1"/>
          </p:cNvSpPr>
          <p:nvPr>
            <p:ph type="ftr" sz="quarter" idx="11"/>
          </p:nvPr>
        </p:nvSpPr>
        <p:spPr/>
        <p:txBody>
          <a:bodyPr/>
          <a:lstStyle/>
          <a:p>
            <a:r>
              <a:rPr lang="en-US" dirty="0"/>
              <a:t>Confidential</a:t>
            </a:r>
          </a:p>
        </p:txBody>
      </p:sp>
      <p:sp>
        <p:nvSpPr>
          <p:cNvPr id="4" name="Slide Number Placeholder 3"/>
          <p:cNvSpPr>
            <a:spLocks noGrp="1"/>
          </p:cNvSpPr>
          <p:nvPr>
            <p:ph type="sldNum" sz="quarter" idx="12"/>
          </p:nvPr>
        </p:nvSpPr>
        <p:spPr/>
        <p:txBody>
          <a:bodyPr/>
          <a:lstStyle/>
          <a:p>
            <a:fld id="{770ED552-CB3E-4A48-94A6-2FDC0F3C24C2}" type="slidenum">
              <a:rPr lang="en-US" smtClean="0"/>
              <a:t>‹#›</a:t>
            </a:fld>
            <a:endParaRPr lang="en-US" dirty="0"/>
          </a:p>
        </p:txBody>
      </p:sp>
    </p:spTree>
    <p:extLst>
      <p:ext uri="{BB962C8B-B14F-4D97-AF65-F5344CB8AC3E}">
        <p14:creationId xmlns:p14="http://schemas.microsoft.com/office/powerpoint/2010/main" val="1573767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948967-CA70-4E37-BE82-728F8F14B9B8}" type="datetime1">
              <a:rPr lang="en-US" smtClean="0"/>
              <a:t>2/8/2023</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770ED552-CB3E-4A48-94A6-2FDC0F3C24C2}" type="slidenum">
              <a:rPr lang="en-US" smtClean="0"/>
              <a:t>‹#›</a:t>
            </a:fld>
            <a:endParaRPr lang="en-US" dirty="0"/>
          </a:p>
        </p:txBody>
      </p:sp>
    </p:spTree>
    <p:extLst>
      <p:ext uri="{BB962C8B-B14F-4D97-AF65-F5344CB8AC3E}">
        <p14:creationId xmlns:p14="http://schemas.microsoft.com/office/powerpoint/2010/main" val="3339309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728FF6-07D0-4C3D-A581-EC1266F355E5}" type="datetime1">
              <a:rPr lang="en-US" smtClean="0"/>
              <a:t>2/8/2023</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7" name="Slide Number Placeholder 6"/>
          <p:cNvSpPr>
            <a:spLocks noGrp="1"/>
          </p:cNvSpPr>
          <p:nvPr>
            <p:ph type="sldNum" sz="quarter" idx="12"/>
          </p:nvPr>
        </p:nvSpPr>
        <p:spPr/>
        <p:txBody>
          <a:bodyPr/>
          <a:lstStyle/>
          <a:p>
            <a:fld id="{770ED552-CB3E-4A48-94A6-2FDC0F3C24C2}" type="slidenum">
              <a:rPr lang="en-US" smtClean="0"/>
              <a:t>‹#›</a:t>
            </a:fld>
            <a:endParaRPr lang="en-US" dirty="0"/>
          </a:p>
        </p:txBody>
      </p:sp>
    </p:spTree>
    <p:extLst>
      <p:ext uri="{BB962C8B-B14F-4D97-AF65-F5344CB8AC3E}">
        <p14:creationId xmlns:p14="http://schemas.microsoft.com/office/powerpoint/2010/main" val="2237930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0EE88-11F3-4789-BDCB-EF8683C36181}" type="datetime1">
              <a:rPr lang="en-US" smtClean="0"/>
              <a:t>2/8/2023</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770ED552-CB3E-4A48-94A6-2FDC0F3C24C2}" type="slidenum">
              <a:rPr lang="en-US" smtClean="0"/>
              <a:t>‹#›</a:t>
            </a:fld>
            <a:endParaRPr lang="en-US" dirty="0"/>
          </a:p>
        </p:txBody>
      </p:sp>
    </p:spTree>
    <p:extLst>
      <p:ext uri="{BB962C8B-B14F-4D97-AF65-F5344CB8AC3E}">
        <p14:creationId xmlns:p14="http://schemas.microsoft.com/office/powerpoint/2010/main" val="18231254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98BC3-0184-4834-8160-9A4BDC9483F8}" type="datetime1">
              <a:rPr lang="en-US" smtClean="0"/>
              <a:t>2/8/2023</a:t>
            </a:fld>
            <a:endParaRPr lang="en-US" dirty="0"/>
          </a:p>
        </p:txBody>
      </p:sp>
      <p:sp>
        <p:nvSpPr>
          <p:cNvPr id="5" name="Footer Placeholder 4"/>
          <p:cNvSpPr>
            <a:spLocks noGrp="1"/>
          </p:cNvSpPr>
          <p:nvPr>
            <p:ph type="ftr" sz="quarter" idx="11"/>
          </p:nvPr>
        </p:nvSpPr>
        <p:spPr/>
        <p:txBody>
          <a:bodyPr/>
          <a:lstStyle/>
          <a:p>
            <a:r>
              <a:rPr lang="en-US" dirty="0"/>
              <a:t>Confidential</a:t>
            </a:r>
          </a:p>
        </p:txBody>
      </p:sp>
      <p:sp>
        <p:nvSpPr>
          <p:cNvPr id="6" name="Slide Number Placeholder 5"/>
          <p:cNvSpPr>
            <a:spLocks noGrp="1"/>
          </p:cNvSpPr>
          <p:nvPr>
            <p:ph type="sldNum" sz="quarter" idx="12"/>
          </p:nvPr>
        </p:nvSpPr>
        <p:spPr/>
        <p:txBody>
          <a:bodyPr/>
          <a:lstStyle/>
          <a:p>
            <a:fld id="{770ED552-CB3E-4A48-94A6-2FDC0F3C24C2}" type="slidenum">
              <a:rPr lang="en-US" smtClean="0"/>
              <a:t>‹#›</a:t>
            </a:fld>
            <a:endParaRPr lang="en-US" dirty="0"/>
          </a:p>
        </p:txBody>
      </p:sp>
    </p:spTree>
    <p:extLst>
      <p:ext uri="{BB962C8B-B14F-4D97-AF65-F5344CB8AC3E}">
        <p14:creationId xmlns:p14="http://schemas.microsoft.com/office/powerpoint/2010/main" val="2961422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t>‹#›</a:t>
            </a:fld>
            <a:endParaRPr lang="en-US" dirty="0"/>
          </a:p>
        </p:txBody>
      </p:sp>
      <p:sp>
        <p:nvSpPr>
          <p:cNvPr id="7" name="Title 1"/>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2734841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p:cNvSpPr>
            <a:spLocks noGrp="1"/>
          </p:cNvSpPr>
          <p:nvPr>
            <p:ph type="ftr" sz="quarter" idx="29"/>
          </p:nvPr>
        </p:nvSpPr>
        <p:spPr/>
        <p:txBody>
          <a:bodyPr/>
          <a:lstStyle/>
          <a:p>
            <a:endParaRPr lang="en-US" dirty="0"/>
          </a:p>
        </p:txBody>
      </p:sp>
      <p:sp>
        <p:nvSpPr>
          <p:cNvPr id="7" name="Slide Number Placeholder 6"/>
          <p:cNvSpPr>
            <a:spLocks noGrp="1"/>
          </p:cNvSpPr>
          <p:nvPr>
            <p:ph type="sldNum" sz="quarter" idx="30"/>
          </p:nvPr>
        </p:nvSpPr>
        <p:spPr/>
        <p:txBody>
          <a:bodyPr/>
          <a:lstStyle/>
          <a:p>
            <a:fld id="{71D00C28-2252-7A46-BDE1-23546EACCE2C}" type="slidenum">
              <a:rPr lang="en-US" smtClean="0"/>
              <a:t>‹#›</a:t>
            </a:fld>
            <a:endParaRPr lang="en-US" dirty="0"/>
          </a:p>
        </p:txBody>
      </p:sp>
      <p:pic>
        <p:nvPicPr>
          <p:cNvPr id="14"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2971244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t>‹#›</a:t>
            </a:fld>
            <a:endParaRPr lang="en-US" dirty="0"/>
          </a:p>
        </p:txBody>
      </p:sp>
      <p:sp>
        <p:nvSpPr>
          <p:cNvPr id="10" name="Content Placeholder 2"/>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7736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D3CB6C67-3259-4C46-DACA-0BF72421F0B1}"/>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800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4" name="Slide Number Placeholder 3"/>
          <p:cNvSpPr>
            <a:spLocks noGrp="1"/>
          </p:cNvSpPr>
          <p:nvPr>
            <p:ph type="sldNum" sz="quarter" idx="29"/>
          </p:nvPr>
        </p:nvSpPr>
        <p:spPr/>
        <p:txBody>
          <a:bodyPr/>
          <a:lstStyle/>
          <a:p>
            <a:fld id="{71D00C28-2252-7A46-BDE1-23546EACCE2C}" type="slidenum">
              <a:rPr lang="en-US" smtClean="0"/>
              <a:t>‹#›</a:t>
            </a:fld>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5780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3" name="Slide Number Placeholder 2"/>
          <p:cNvSpPr>
            <a:spLocks noGrp="1"/>
          </p:cNvSpPr>
          <p:nvPr>
            <p:ph type="sldNum" sz="quarter" idx="29"/>
          </p:nvPr>
        </p:nvSpPr>
        <p:spPr/>
        <p:txBody>
          <a:bodyPr/>
          <a:lstStyle/>
          <a:p>
            <a:fld id="{71D00C28-2252-7A46-BDE1-23546EACCE2C}" type="slidenum">
              <a:rPr lang="en-US" smtClean="0"/>
              <a:t>‹#›</a:t>
            </a:fld>
            <a:endParaRPr lang="en-US" dirty="0"/>
          </a:p>
        </p:txBody>
      </p:sp>
    </p:spTree>
    <p:extLst>
      <p:ext uri="{BB962C8B-B14F-4D97-AF65-F5344CB8AC3E}">
        <p14:creationId xmlns:p14="http://schemas.microsoft.com/office/powerpoint/2010/main" val="2470372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16" name="Text Placeholder 6"/>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p:cNvSpPr>
            <a:spLocks noGrp="1"/>
          </p:cNvSpPr>
          <p:nvPr>
            <p:ph type="ftr" sz="quarter" idx="29"/>
          </p:nvPr>
        </p:nvSpPr>
        <p:spPr/>
        <p:txBody>
          <a:bodyPr/>
          <a:lstStyle/>
          <a:p>
            <a:endParaRPr lang="en-US" dirty="0"/>
          </a:p>
        </p:txBody>
      </p:sp>
      <p:sp>
        <p:nvSpPr>
          <p:cNvPr id="7" name="Slide Number Placeholder 6"/>
          <p:cNvSpPr>
            <a:spLocks noGrp="1"/>
          </p:cNvSpPr>
          <p:nvPr>
            <p:ph type="sldNum" sz="quarter" idx="30"/>
          </p:nvPr>
        </p:nvSpPr>
        <p:spPr/>
        <p:txBody>
          <a:bodyPr/>
          <a:lstStyle/>
          <a:p>
            <a:fld id="{71D00C28-2252-7A46-BDE1-23546EACCE2C}" type="slidenum">
              <a:rPr lang="en-US" smtClean="0"/>
              <a:t>‹#›</a:t>
            </a:fld>
            <a:endParaRPr lang="en-US" dirty="0"/>
          </a:p>
        </p:txBody>
      </p:sp>
    </p:spTree>
    <p:extLst>
      <p:ext uri="{BB962C8B-B14F-4D97-AF65-F5344CB8AC3E}">
        <p14:creationId xmlns:p14="http://schemas.microsoft.com/office/powerpoint/2010/main" val="2536875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t>‹#›</a:t>
            </a:fld>
            <a:endParaRPr lang="en-US" dirty="0"/>
          </a:p>
        </p:txBody>
      </p:sp>
      <p:sp>
        <p:nvSpPr>
          <p:cNvPr id="15" name="1"/>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“Large quote”</a:t>
            </a:r>
          </a:p>
        </p:txBody>
      </p:sp>
      <p:sp>
        <p:nvSpPr>
          <p:cNvPr id="17" name="Text Placeholder 4"/>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001756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3" name="Footer Placeholder 2"/>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endParaRPr lang="en-US" dirty="0"/>
          </a:p>
        </p:txBody>
      </p:sp>
      <p:sp>
        <p:nvSpPr>
          <p:cNvPr id="7" name="Arc 6"/>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9" name="Arc 8"/>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0" name="Arc 9"/>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1a"/>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5" name="3b"/>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6" name="3a"/>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7" name="4a"/>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8" name="4"/>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19" name="3"/>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0" name="2"/>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1" name="1"/>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2" name="1a"/>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3" name="3b"/>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4" name="3a"/>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5" name="4a"/>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6" name="4"/>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7" name="3"/>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8" name="2"/>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9" name="1"/>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30" name="1"/>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p:cNvSpPr>
            <a:spLocks noGrp="1"/>
          </p:cNvSpPr>
          <p:nvPr>
            <p:ph type="sldNum" sz="quarter" idx="31"/>
          </p:nvPr>
        </p:nvSpPr>
        <p:spPr/>
        <p:txBody>
          <a:bodyPr/>
          <a:lstStyle>
            <a:lvl1pPr>
              <a:defRPr>
                <a:solidFill>
                  <a:schemeClr val="bg1"/>
                </a:solidFill>
              </a:defRPr>
            </a:lvl1pPr>
          </a:lstStyle>
          <a:p>
            <a:fld id="{71D00C28-2252-7A46-BDE1-23546EACCE2C}" type="slidenum">
              <a:rPr lang="en-US" smtClean="0"/>
              <a:t>‹#›</a:t>
            </a:fld>
            <a:endParaRPr lang="en-US" dirty="0"/>
          </a:p>
        </p:txBody>
      </p:sp>
    </p:spTree>
    <p:extLst>
      <p:ext uri="{BB962C8B-B14F-4D97-AF65-F5344CB8AC3E}">
        <p14:creationId xmlns:p14="http://schemas.microsoft.com/office/powerpoint/2010/main" val="2481426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t>‹#›</a:t>
            </a:fld>
            <a:endParaRPr lang="en-US" dirty="0"/>
          </a:p>
        </p:txBody>
      </p:sp>
    </p:spTree>
    <p:extLst>
      <p:ext uri="{BB962C8B-B14F-4D97-AF65-F5344CB8AC3E}">
        <p14:creationId xmlns:p14="http://schemas.microsoft.com/office/powerpoint/2010/main" val="1131329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t>‹#›</a:t>
            </a:fld>
            <a:endParaRPr lang="en-US" dirty="0"/>
          </a:p>
        </p:txBody>
      </p:sp>
      <p:sp>
        <p:nvSpPr>
          <p:cNvPr id="7" name="Title 1"/>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525636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p:cNvSpPr>
            <a:spLocks noGrp="1"/>
          </p:cNvSpPr>
          <p:nvPr>
            <p:ph type="ftr" sz="quarter" idx="29"/>
          </p:nvPr>
        </p:nvSpPr>
        <p:spPr/>
        <p:txBody>
          <a:bodyPr/>
          <a:lstStyle/>
          <a:p>
            <a:endParaRPr lang="en-US" dirty="0"/>
          </a:p>
        </p:txBody>
      </p:sp>
      <p:sp>
        <p:nvSpPr>
          <p:cNvPr id="7" name="Slide Number Placeholder 6"/>
          <p:cNvSpPr>
            <a:spLocks noGrp="1"/>
          </p:cNvSpPr>
          <p:nvPr>
            <p:ph type="sldNum" sz="quarter" idx="30"/>
          </p:nvPr>
        </p:nvSpPr>
        <p:spPr/>
        <p:txBody>
          <a:bodyPr/>
          <a:lstStyle/>
          <a:p>
            <a:fld id="{71D00C28-2252-7A46-BDE1-23546EACCE2C}" type="slidenum">
              <a:rPr lang="en-US" smtClean="0"/>
              <a:t>‹#›</a:t>
            </a:fld>
            <a:endParaRPr lang="en-US" dirty="0"/>
          </a:p>
        </p:txBody>
      </p:sp>
      <p:pic>
        <p:nvPicPr>
          <p:cNvPr id="14"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2669153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t>‹#›</a:t>
            </a:fld>
            <a:endParaRPr lang="en-US" dirty="0"/>
          </a:p>
        </p:txBody>
      </p:sp>
      <p:sp>
        <p:nvSpPr>
          <p:cNvPr id="10" name="Content Placeholder 2"/>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20328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4" name="Slide Number Placeholder 3"/>
          <p:cNvSpPr>
            <a:spLocks noGrp="1"/>
          </p:cNvSpPr>
          <p:nvPr>
            <p:ph type="sldNum" sz="quarter" idx="29"/>
          </p:nvPr>
        </p:nvSpPr>
        <p:spPr/>
        <p:txBody>
          <a:bodyPr/>
          <a:lstStyle/>
          <a:p>
            <a:fld id="{71D00C28-2252-7A46-BDE1-23546EACCE2C}" type="slidenum">
              <a:rPr lang="en-US" smtClean="0"/>
              <a:t>‹#›</a:t>
            </a:fld>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112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D0E6E37D-E923-4EF5-8C41-3A398ED4F54B}"/>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7224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3" name="Slide Number Placeholder 2"/>
          <p:cNvSpPr>
            <a:spLocks noGrp="1"/>
          </p:cNvSpPr>
          <p:nvPr>
            <p:ph type="sldNum" sz="quarter" idx="29"/>
          </p:nvPr>
        </p:nvSpPr>
        <p:spPr/>
        <p:txBody>
          <a:bodyPr/>
          <a:lstStyle/>
          <a:p>
            <a:fld id="{71D00C28-2252-7A46-BDE1-23546EACCE2C}" type="slidenum">
              <a:rPr lang="en-US" smtClean="0"/>
              <a:t>‹#›</a:t>
            </a:fld>
            <a:endParaRPr lang="en-US" dirty="0"/>
          </a:p>
        </p:txBody>
      </p:sp>
    </p:spTree>
    <p:extLst>
      <p:ext uri="{BB962C8B-B14F-4D97-AF65-F5344CB8AC3E}">
        <p14:creationId xmlns:p14="http://schemas.microsoft.com/office/powerpoint/2010/main" val="535673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16" name="Text Placeholder 6"/>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p:cNvSpPr>
            <a:spLocks noGrp="1"/>
          </p:cNvSpPr>
          <p:nvPr>
            <p:ph type="ftr" sz="quarter" idx="29"/>
          </p:nvPr>
        </p:nvSpPr>
        <p:spPr/>
        <p:txBody>
          <a:bodyPr/>
          <a:lstStyle/>
          <a:p>
            <a:endParaRPr lang="en-US" dirty="0"/>
          </a:p>
        </p:txBody>
      </p:sp>
      <p:sp>
        <p:nvSpPr>
          <p:cNvPr id="7" name="Slide Number Placeholder 6"/>
          <p:cNvSpPr>
            <a:spLocks noGrp="1"/>
          </p:cNvSpPr>
          <p:nvPr>
            <p:ph type="sldNum" sz="quarter" idx="30"/>
          </p:nvPr>
        </p:nvSpPr>
        <p:spPr/>
        <p:txBody>
          <a:bodyPr/>
          <a:lstStyle/>
          <a:p>
            <a:fld id="{71D00C28-2252-7A46-BDE1-23546EACCE2C}" type="slidenum">
              <a:rPr lang="en-US" smtClean="0"/>
              <a:t>‹#›</a:t>
            </a:fld>
            <a:endParaRPr lang="en-US" dirty="0"/>
          </a:p>
        </p:txBody>
      </p:sp>
    </p:spTree>
    <p:extLst>
      <p:ext uri="{BB962C8B-B14F-4D97-AF65-F5344CB8AC3E}">
        <p14:creationId xmlns:p14="http://schemas.microsoft.com/office/powerpoint/2010/main" val="17547781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t>‹#›</a:t>
            </a:fld>
            <a:endParaRPr lang="en-US" dirty="0"/>
          </a:p>
        </p:txBody>
      </p:sp>
      <p:sp>
        <p:nvSpPr>
          <p:cNvPr id="15" name="1"/>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“Large quote”</a:t>
            </a:r>
          </a:p>
        </p:txBody>
      </p:sp>
      <p:sp>
        <p:nvSpPr>
          <p:cNvPr id="17" name="Text Placeholder 4"/>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854573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3" name="Footer Placeholder 2"/>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endParaRPr lang="en-US" dirty="0"/>
          </a:p>
        </p:txBody>
      </p:sp>
      <p:sp>
        <p:nvSpPr>
          <p:cNvPr id="7" name="Arc 6"/>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9" name="Arc 8"/>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0" name="Arc 9"/>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1a"/>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5" name="3b"/>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6" name="3a"/>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7" name="4a"/>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8" name="4"/>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19" name="3"/>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0" name="2"/>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1" name="1"/>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2" name="1a"/>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3" name="3b"/>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4" name="3a"/>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5" name="4a"/>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6" name="4"/>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7" name="3"/>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8" name="2"/>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9" name="1"/>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30" name="1"/>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p:cNvSpPr>
            <a:spLocks noGrp="1"/>
          </p:cNvSpPr>
          <p:nvPr>
            <p:ph type="sldNum" sz="quarter" idx="31"/>
          </p:nvPr>
        </p:nvSpPr>
        <p:spPr/>
        <p:txBody>
          <a:bodyPr/>
          <a:lstStyle>
            <a:lvl1pPr>
              <a:defRPr>
                <a:solidFill>
                  <a:schemeClr val="bg1"/>
                </a:solidFill>
              </a:defRPr>
            </a:lvl1pPr>
          </a:lstStyle>
          <a:p>
            <a:fld id="{71D00C28-2252-7A46-BDE1-23546EACCE2C}" type="slidenum">
              <a:rPr lang="en-US" smtClean="0"/>
              <a:t>‹#›</a:t>
            </a:fld>
            <a:endParaRPr lang="en-US" dirty="0"/>
          </a:p>
        </p:txBody>
      </p:sp>
    </p:spTree>
    <p:extLst>
      <p:ext uri="{BB962C8B-B14F-4D97-AF65-F5344CB8AC3E}">
        <p14:creationId xmlns:p14="http://schemas.microsoft.com/office/powerpoint/2010/main" val="2033147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t>‹#›</a:t>
            </a:fld>
            <a:endParaRPr lang="en-US" dirty="0"/>
          </a:p>
        </p:txBody>
      </p:sp>
    </p:spTree>
    <p:extLst>
      <p:ext uri="{BB962C8B-B14F-4D97-AF65-F5344CB8AC3E}">
        <p14:creationId xmlns:p14="http://schemas.microsoft.com/office/powerpoint/2010/main" val="2038195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A85A-0C00-67B8-963F-D45EF0A431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961A4B-D3FC-C48A-389F-2180978F84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71894-8238-35C6-48E9-DA8CE1C4DD44}"/>
              </a:ext>
            </a:extLst>
          </p:cNvPr>
          <p:cNvSpPr>
            <a:spLocks noGrp="1"/>
          </p:cNvSpPr>
          <p:nvPr>
            <p:ph type="dt" sz="half" idx="10"/>
          </p:nvPr>
        </p:nvSpPr>
        <p:spPr/>
        <p:txBody>
          <a:bodyPr/>
          <a:lstStyle/>
          <a:p>
            <a:fld id="{BE066770-71DE-484B-B7BA-70C659EA59BB}" type="datetimeFigureOut">
              <a:rPr lang="en-US" smtClean="0"/>
              <a:t>2/8/2023</a:t>
            </a:fld>
            <a:endParaRPr lang="en-US"/>
          </a:p>
        </p:txBody>
      </p:sp>
      <p:sp>
        <p:nvSpPr>
          <p:cNvPr id="5" name="Footer Placeholder 4">
            <a:extLst>
              <a:ext uri="{FF2B5EF4-FFF2-40B4-BE49-F238E27FC236}">
                <a16:creationId xmlns:a16="http://schemas.microsoft.com/office/drawing/2014/main" id="{CDB84D45-D736-BC7D-158B-06417B2B9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7699D-9586-CD85-6EBC-FEAD1641D84E}"/>
              </a:ext>
            </a:extLst>
          </p:cNvPr>
          <p:cNvSpPr>
            <a:spLocks noGrp="1"/>
          </p:cNvSpPr>
          <p:nvPr>
            <p:ph type="sldNum" sz="quarter" idx="12"/>
          </p:nvPr>
        </p:nvSpPr>
        <p:spPr/>
        <p:txBody>
          <a:bodyPr/>
          <a:lstStyle/>
          <a:p>
            <a:fld id="{1BCAEA43-A6A1-4C81-BEBA-9AE45000063F}" type="slidenum">
              <a:rPr lang="en-US" smtClean="0"/>
              <a:t>‹#›</a:t>
            </a:fld>
            <a:endParaRPr lang="en-US"/>
          </a:p>
        </p:txBody>
      </p:sp>
    </p:spTree>
    <p:extLst>
      <p:ext uri="{BB962C8B-B14F-4D97-AF65-F5344CB8AC3E}">
        <p14:creationId xmlns:p14="http://schemas.microsoft.com/office/powerpoint/2010/main" val="245428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6559550" y="1313249"/>
            <a:ext cx="5327650" cy="4932362"/>
          </a:xfrm>
        </p:spPr>
        <p:txBody>
          <a:bodyPr/>
          <a:lstStyle/>
          <a:p>
            <a:endParaRPr lang="en-US" dirty="0"/>
          </a:p>
        </p:txBody>
      </p:sp>
    </p:spTree>
    <p:extLst>
      <p:ext uri="{BB962C8B-B14F-4D97-AF65-F5344CB8AC3E}">
        <p14:creationId xmlns:p14="http://schemas.microsoft.com/office/powerpoint/2010/main" val="194493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pPr/>
              <a:t>‹#›</a:t>
            </a:fld>
            <a:endParaRPr lang="en-US" dirty="0"/>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8" name="Picture Placeholder 7">
            <a:extLst>
              <a:ext uri="{FF2B5EF4-FFF2-40B4-BE49-F238E27FC236}">
                <a16:creationId xmlns:a16="http://schemas.microsoft.com/office/drawing/2014/main" id="{4FA4DD3F-46C4-2013-236C-5742DA872CE8}"/>
              </a:ext>
            </a:extLst>
          </p:cNvPr>
          <p:cNvSpPr>
            <a:spLocks noGrp="1"/>
          </p:cNvSpPr>
          <p:nvPr>
            <p:ph type="pic" sz="quarter" idx="14"/>
          </p:nvPr>
        </p:nvSpPr>
        <p:spPr>
          <a:xfrm>
            <a:off x="6559550" y="1313249"/>
            <a:ext cx="5327650" cy="4932362"/>
          </a:xfrm>
        </p:spPr>
        <p:txBody>
          <a:bodyPr/>
          <a:lstStyle/>
          <a:p>
            <a:endParaRPr lang="en-US" dirty="0"/>
          </a:p>
        </p:txBody>
      </p:sp>
    </p:spTree>
    <p:extLst>
      <p:ext uri="{BB962C8B-B14F-4D97-AF65-F5344CB8AC3E}">
        <p14:creationId xmlns:p14="http://schemas.microsoft.com/office/powerpoint/2010/main" val="346330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304800" y="1313250"/>
            <a:ext cx="3200400" cy="2286000"/>
          </a:xfrm>
        </p:spPr>
        <p:txBody>
          <a:bodyPr/>
          <a:lstStyle/>
          <a:p>
            <a:endParaRPr lang="en-US" dirty="0"/>
          </a:p>
        </p:txBody>
      </p:sp>
      <p:sp>
        <p:nvSpPr>
          <p:cNvPr id="4" name="Picture Placeholder 7">
            <a:extLst>
              <a:ext uri="{FF2B5EF4-FFF2-40B4-BE49-F238E27FC236}">
                <a16:creationId xmlns:a16="http://schemas.microsoft.com/office/drawing/2014/main" id="{1EA8D984-AAA4-2E12-77E6-9D0A9B5BAA0F}"/>
              </a:ext>
            </a:extLst>
          </p:cNvPr>
          <p:cNvSpPr>
            <a:spLocks noGrp="1"/>
          </p:cNvSpPr>
          <p:nvPr>
            <p:ph type="pic" sz="quarter" idx="15"/>
          </p:nvPr>
        </p:nvSpPr>
        <p:spPr>
          <a:xfrm>
            <a:off x="309880" y="3825846"/>
            <a:ext cx="3200400" cy="2419765"/>
          </a:xfrm>
        </p:spPr>
        <p:txBody>
          <a:bodyPr/>
          <a:lstStyle/>
          <a:p>
            <a:endParaRPr lang="en-US" dirty="0"/>
          </a:p>
        </p:txBody>
      </p:sp>
    </p:spTree>
    <p:extLst>
      <p:ext uri="{BB962C8B-B14F-4D97-AF65-F5344CB8AC3E}">
        <p14:creationId xmlns:p14="http://schemas.microsoft.com/office/powerpoint/2010/main" val="163495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4.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5.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8F1C4-6B3E-2C4D-B4F4-8C51CE79EE5F}"/>
              </a:ext>
            </a:extLst>
          </p:cNvPr>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BE56F-C08B-CA49-BE06-50A56CF3583E}"/>
              </a:ext>
            </a:extLst>
          </p:cNvPr>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1A2A58-6796-1642-B9E4-E3AE69DF5845}"/>
              </a:ext>
            </a:extLst>
          </p:cNvPr>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E65CDE7F-5128-FD47-B491-4CA204B1C987}"/>
              </a:ext>
            </a:extLst>
          </p:cNvPr>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fld id="{71D00C28-2252-7A46-BDE1-23546EACCE2C}" type="slidenum">
              <a:rPr lang="en-US" smtClean="0"/>
              <a:pPr/>
              <a:t>‹#›</a:t>
            </a:fld>
            <a:endParaRPr lang="en-US" dirty="0"/>
          </a:p>
        </p:txBody>
      </p:sp>
      <p:sp>
        <p:nvSpPr>
          <p:cNvPr id="18" name="Freeform 17">
            <a:extLst>
              <a:ext uri="{FF2B5EF4-FFF2-40B4-BE49-F238E27FC236}">
                <a16:creationId xmlns:a16="http://schemas.microsoft.com/office/drawing/2014/main" id="{DCA2BFAC-24D0-D640-9F55-1CCC341DD7FC}"/>
              </a:ext>
            </a:extLst>
          </p:cNvPr>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Tree>
    <p:extLst>
      <p:ext uri="{BB962C8B-B14F-4D97-AF65-F5344CB8AC3E}">
        <p14:creationId xmlns:p14="http://schemas.microsoft.com/office/powerpoint/2010/main" val="3236956038"/>
      </p:ext>
    </p:extLst>
  </p:cSld>
  <p:clrMap bg1="lt1" tx1="dk1" bg2="lt2" tx2="dk2" accent1="accent1" accent2="accent2" accent3="accent3" accent4="accent4" accent5="accent5" accent6="accent6" hlink="hlink" folHlink="folHlink"/>
  <p:sldLayoutIdLst>
    <p:sldLayoutId id="2147483672" r:id="rId1"/>
    <p:sldLayoutId id="2147483682" r:id="rId2"/>
    <p:sldLayoutId id="2147483680" r:id="rId3"/>
    <p:sldLayoutId id="2147483681" r:id="rId4"/>
    <p:sldLayoutId id="2147483691" r:id="rId5"/>
    <p:sldLayoutId id="2147483689" r:id="rId6"/>
    <p:sldLayoutId id="2147483692" r:id="rId7"/>
    <p:sldLayoutId id="2147483690" r:id="rId8"/>
    <p:sldLayoutId id="2147483693" r:id="rId9"/>
    <p:sldLayoutId id="2147483694" r:id="rId10"/>
    <p:sldLayoutId id="2147483679" r:id="rId11"/>
    <p:sldLayoutId id="2147483686" r:id="rId12"/>
    <p:sldLayoutId id="2147483687" r:id="rId13"/>
    <p:sldLayoutId id="2147483688" r:id="rId14"/>
    <p:sldLayoutId id="2147483695" r:id="rId15"/>
    <p:sldLayoutId id="2147483683" r:id="rId16"/>
    <p:sldLayoutId id="2147483673" r:id="rId17"/>
    <p:sldLayoutId id="2147483684" r:id="rId18"/>
    <p:sldLayoutId id="2147483674" r:id="rId19"/>
    <p:sldLayoutId id="2147483675" r:id="rId20"/>
    <p:sldLayoutId id="2147483676" r:id="rId21"/>
    <p:sldLayoutId id="2147483685" r:id="rId22"/>
    <p:sldLayoutId id="2147483677" r:id="rId23"/>
    <p:sldLayoutId id="2147483678" r:id="rId24"/>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9175F50-4A82-4F40-97E1-35416C238A52}" type="datetimeFigureOut">
              <a:rPr lang="en-US" smtClean="0"/>
              <a:t>2/8/2023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7DCC429-13A2-4465-9006-7D152F7F962F}"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849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2B9F1-1ABE-4B91-BD3D-9A9754D2B443}" type="datetime1">
              <a:rPr lang="en-US" smtClean="0"/>
              <a:t>2/8/2023</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a:t>
            </a: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ED552-CB3E-4A48-94A6-2FDC0F3C24C2}" type="slidenum">
              <a:rPr lang="en-US" smtClean="0"/>
              <a:t>‹#›</a:t>
            </a:fld>
            <a:endParaRPr lang="en-US" dirty="0"/>
          </a:p>
        </p:txBody>
      </p:sp>
    </p:spTree>
    <p:extLst>
      <p:ext uri="{BB962C8B-B14F-4D97-AF65-F5344CB8AC3E}">
        <p14:creationId xmlns:p14="http://schemas.microsoft.com/office/powerpoint/2010/main" val="12928475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377" rtl="0" eaLnBrk="1" latinLnBrk="0" hangingPunct="1">
        <a:lnSpc>
          <a:spcPct val="90000"/>
        </a:lnSpc>
        <a:spcBef>
          <a:spcPct val="0"/>
        </a:spcBef>
        <a:buNone/>
        <a:defRPr sz="2400" kern="1200">
          <a:solidFill>
            <a:schemeClr val="tx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endParaRPr lang="en-US" dirty="0"/>
          </a:p>
        </p:txBody>
      </p:sp>
      <p:sp>
        <p:nvSpPr>
          <p:cNvPr id="6" name="Slide Number Placeholder 5"/>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fld id="{71D00C28-2252-7A46-BDE1-23546EACCE2C}" type="slidenum">
              <a:rPr lang="en-US" smtClean="0"/>
              <a:t>‹#›</a:t>
            </a:fld>
            <a:endParaRPr lang="en-US" dirty="0"/>
          </a:p>
        </p:txBody>
      </p:sp>
      <p:sp>
        <p:nvSpPr>
          <p:cNvPr id="18" name="Freeform 17"/>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Tree>
    <p:extLst>
      <p:ext uri="{BB962C8B-B14F-4D97-AF65-F5344CB8AC3E}">
        <p14:creationId xmlns:p14="http://schemas.microsoft.com/office/powerpoint/2010/main" val="41055597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endParaRPr lang="en-US" dirty="0"/>
          </a:p>
        </p:txBody>
      </p:sp>
      <p:sp>
        <p:nvSpPr>
          <p:cNvPr id="6" name="Slide Number Placeholder 5"/>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fld id="{71D00C28-2252-7A46-BDE1-23546EACCE2C}" type="slidenum">
              <a:rPr lang="en-US" smtClean="0"/>
              <a:t>‹#›</a:t>
            </a:fld>
            <a:endParaRPr lang="en-US" dirty="0"/>
          </a:p>
        </p:txBody>
      </p:sp>
      <p:sp>
        <p:nvSpPr>
          <p:cNvPr id="18" name="Freeform 17"/>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Tree>
    <p:extLst>
      <p:ext uri="{BB962C8B-B14F-4D97-AF65-F5344CB8AC3E}">
        <p14:creationId xmlns:p14="http://schemas.microsoft.com/office/powerpoint/2010/main" val="154923202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hart" Target="../charts/chart1.xml"/><Relationship Id="rId5" Type="http://schemas.openxmlformats.org/officeDocument/2006/relationships/slideLayout" Target="../slideLayouts/slideLayout6.xml"/><Relationship Id="rId4" Type="http://schemas.openxmlformats.org/officeDocument/2006/relationships/tags" Target="../tags/tag5.xml"/></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8.xml"/><Relationship Id="rId7" Type="http://schemas.openxmlformats.org/officeDocument/2006/relationships/chart" Target="../charts/char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6.xml"/><Relationship Id="rId5" Type="http://schemas.openxmlformats.org/officeDocument/2006/relationships/tags" Target="../tags/tag10.xml"/><Relationship Id="rId4" Type="http://schemas.openxmlformats.org/officeDocument/2006/relationships/tags" Target="../tags/tag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chart" Target="../charts/chart4.xml"/><Relationship Id="rId5" Type="http://schemas.openxmlformats.org/officeDocument/2006/relationships/slideLayout" Target="../slideLayouts/slideLayout4.xml"/><Relationship Id="rId4"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chart" Target="../charts/chart5.xml"/><Relationship Id="rId5" Type="http://schemas.openxmlformats.org/officeDocument/2006/relationships/slideLayout" Target="../slideLayouts/slideLayout4.xml"/><Relationship Id="rId4"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chart" Target="../charts/chart6.xml"/><Relationship Id="rId5" Type="http://schemas.openxmlformats.org/officeDocument/2006/relationships/slideLayout" Target="../slideLayouts/slideLayout4.xml"/><Relationship Id="rId4"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chart" Target="../charts/chart7.xml"/><Relationship Id="rId5" Type="http://schemas.openxmlformats.org/officeDocument/2006/relationships/slideLayout" Target="../slideLayouts/slideLayout4.xml"/><Relationship Id="rId4"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chart" Target="../charts/chart8.xml"/><Relationship Id="rId5" Type="http://schemas.openxmlformats.org/officeDocument/2006/relationships/slideLayout" Target="../slideLayouts/slideLayout4.xml"/><Relationship Id="rId4"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chart" Target="../charts/chart9.xml"/><Relationship Id="rId5" Type="http://schemas.openxmlformats.org/officeDocument/2006/relationships/slideLayout" Target="../slideLayouts/slideLayout4.xml"/><Relationship Id="rId4" Type="http://schemas.openxmlformats.org/officeDocument/2006/relationships/tags" Target="../tags/tag3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chart" Target="../charts/chart11.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chart" Target="../charts/chart16.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chart" Target="../charts/chart18.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chart" Target="../charts/chart19.xml"/><Relationship Id="rId5" Type="http://schemas.openxmlformats.org/officeDocument/2006/relationships/slideLayout" Target="../slideLayouts/slideLayout4.xml"/><Relationship Id="rId4" Type="http://schemas.openxmlformats.org/officeDocument/2006/relationships/tags" Target="../tags/tag5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chart" Target="../charts/chart20.xml"/></Relationships>
</file>

<file path=ppt/slides/_rels/slide3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chart" Target="../charts/chart21.xml"/><Relationship Id="rId5" Type="http://schemas.openxmlformats.org/officeDocument/2006/relationships/slideLayout" Target="../slideLayouts/slideLayout4.xml"/><Relationship Id="rId4" Type="http://schemas.openxmlformats.org/officeDocument/2006/relationships/tags" Target="../tags/tag60.xml"/></Relationships>
</file>

<file path=ppt/slides/_rels/slide36.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chart" Target="../charts/chart2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chart" Target="../charts/chart22.xml"/><Relationship Id="rId5" Type="http://schemas.openxmlformats.org/officeDocument/2006/relationships/slideLayout" Target="../slideLayouts/slideLayout6.xml"/><Relationship Id="rId4" Type="http://schemas.openxmlformats.org/officeDocument/2006/relationships/tags" Target="../tags/tag6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F0F7-E399-B305-D02B-933159F5A27A}"/>
              </a:ext>
            </a:extLst>
          </p:cNvPr>
          <p:cNvSpPr>
            <a:spLocks noGrp="1"/>
          </p:cNvSpPr>
          <p:nvPr>
            <p:ph type="title"/>
          </p:nvPr>
        </p:nvSpPr>
        <p:spPr>
          <a:xfrm>
            <a:off x="5674844" y="3086100"/>
            <a:ext cx="5791200" cy="1829663"/>
          </a:xfrm>
        </p:spPr>
        <p:txBody>
          <a:bodyPr>
            <a:normAutofit fontScale="90000"/>
          </a:bodyPr>
          <a:lstStyle/>
          <a:p>
            <a:r>
              <a:rPr lang="en-US" b="1" i="0" cap="all" dirty="0">
                <a:solidFill>
                  <a:srgbClr val="333333"/>
                </a:solidFill>
                <a:effectLst/>
                <a:latin typeface="Lato" panose="020F0502020204030203" pitchFamily="34" charset="0"/>
              </a:rPr>
              <a:t>STRATEGIC PLANNING MEMBER SURVEY INSIGHTS</a:t>
            </a:r>
            <a:endParaRPr lang="en-US" dirty="0"/>
          </a:p>
        </p:txBody>
      </p:sp>
      <p:sp>
        <p:nvSpPr>
          <p:cNvPr id="3" name="Slide Number Placeholder 2">
            <a:extLst>
              <a:ext uri="{FF2B5EF4-FFF2-40B4-BE49-F238E27FC236}">
                <a16:creationId xmlns:a16="http://schemas.microsoft.com/office/drawing/2014/main" id="{DFEAD4A6-12D9-CCB2-E663-92681C3CE8A4}"/>
              </a:ext>
            </a:extLst>
          </p:cNvPr>
          <p:cNvSpPr>
            <a:spLocks noGrp="1"/>
          </p:cNvSpPr>
          <p:nvPr>
            <p:ph type="sldNum" sz="quarter" idx="30"/>
          </p:nvPr>
        </p:nvSpPr>
        <p:spPr/>
        <p:txBody>
          <a:bodyPr/>
          <a:lstStyle/>
          <a:p>
            <a:fld id="{71D00C28-2252-7A46-BDE1-23546EACCE2C}" type="slidenum">
              <a:rPr lang="en-US" smtClean="0"/>
              <a:pPr/>
              <a:t>1</a:t>
            </a:fld>
            <a:endParaRPr lang="en-US" dirty="0"/>
          </a:p>
        </p:txBody>
      </p:sp>
      <p:sp>
        <p:nvSpPr>
          <p:cNvPr id="4" name="Text Placeholder 3">
            <a:extLst>
              <a:ext uri="{FF2B5EF4-FFF2-40B4-BE49-F238E27FC236}">
                <a16:creationId xmlns:a16="http://schemas.microsoft.com/office/drawing/2014/main" id="{2651CA88-E476-36FA-4B19-53E28FB079E5}"/>
              </a:ext>
            </a:extLst>
          </p:cNvPr>
          <p:cNvSpPr>
            <a:spLocks noGrp="1"/>
          </p:cNvSpPr>
          <p:nvPr>
            <p:ph type="body" sz="quarter" idx="32"/>
          </p:nvPr>
        </p:nvSpPr>
        <p:spPr/>
        <p:txBody>
          <a:bodyPr/>
          <a:lstStyle/>
          <a:p>
            <a:r>
              <a:rPr lang="en-US" dirty="0"/>
              <a:t>8 February 2023</a:t>
            </a:r>
          </a:p>
        </p:txBody>
      </p:sp>
    </p:spTree>
    <p:extLst>
      <p:ext uri="{BB962C8B-B14F-4D97-AF65-F5344CB8AC3E}">
        <p14:creationId xmlns:p14="http://schemas.microsoft.com/office/powerpoint/2010/main" val="75999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BAF4C9A-E395-7455-288D-14EBFA9B63E8}"/>
              </a:ext>
            </a:extLst>
          </p:cNvPr>
          <p:cNvGraphicFramePr>
            <a:graphicFrameLocks noGrp="1"/>
          </p:cNvGraphicFramePr>
          <p:nvPr>
            <p:ph sz="quarter" idx="10"/>
          </p:nvPr>
        </p:nvGraphicFramePr>
        <p:xfrm>
          <a:off x="1960227" y="1074741"/>
          <a:ext cx="8271545" cy="4211320"/>
        </p:xfrm>
        <a:graphic>
          <a:graphicData uri="http://schemas.openxmlformats.org/drawingml/2006/table">
            <a:tbl>
              <a:tblPr firstRow="1" bandRow="1">
                <a:tableStyleId>{5C22544A-7EE6-4342-B048-85BDC9FD1C3A}</a:tableStyleId>
              </a:tblPr>
              <a:tblGrid>
                <a:gridCol w="2689196">
                  <a:extLst>
                    <a:ext uri="{9D8B030D-6E8A-4147-A177-3AD203B41FA5}">
                      <a16:colId xmlns:a16="http://schemas.microsoft.com/office/drawing/2014/main" val="682461984"/>
                    </a:ext>
                  </a:extLst>
                </a:gridCol>
                <a:gridCol w="5582349">
                  <a:extLst>
                    <a:ext uri="{9D8B030D-6E8A-4147-A177-3AD203B41FA5}">
                      <a16:colId xmlns:a16="http://schemas.microsoft.com/office/drawing/2014/main" val="2283114270"/>
                    </a:ext>
                  </a:extLst>
                </a:gridCol>
              </a:tblGrid>
              <a:tr h="370840">
                <a:tc>
                  <a:txBody>
                    <a:bodyPr/>
                    <a:lstStyle/>
                    <a:p>
                      <a:pPr algn="ctr"/>
                      <a:r>
                        <a:rPr lang="en-US" dirty="0">
                          <a:solidFill>
                            <a:schemeClr val="tx1"/>
                          </a:solidFill>
                        </a:rPr>
                        <a:t>Category</a:t>
                      </a:r>
                    </a:p>
                  </a:txBody>
                  <a:tcPr/>
                </a:tc>
                <a:tc>
                  <a:txBody>
                    <a:bodyPr/>
                    <a:lstStyle/>
                    <a:p>
                      <a:pPr algn="ctr"/>
                      <a:r>
                        <a:rPr lang="en-US" dirty="0">
                          <a:solidFill>
                            <a:schemeClr val="tx1"/>
                          </a:solidFill>
                        </a:rPr>
                        <a:t>Respondents</a:t>
                      </a:r>
                    </a:p>
                  </a:txBody>
                  <a:tcPr/>
                </a:tc>
                <a:extLst>
                  <a:ext uri="{0D108BD9-81ED-4DB2-BD59-A6C34878D82A}">
                    <a16:rowId xmlns:a16="http://schemas.microsoft.com/office/drawing/2014/main" val="4249231492"/>
                  </a:ext>
                </a:extLst>
              </a:tr>
              <a:tr h="370840">
                <a:tc>
                  <a:txBody>
                    <a:bodyPr/>
                    <a:lstStyle/>
                    <a:p>
                      <a:r>
                        <a:rPr lang="en-US" dirty="0"/>
                        <a:t>Region</a:t>
                      </a:r>
                    </a:p>
                  </a:txBody>
                  <a:tcPr/>
                </a:tc>
                <a:tc>
                  <a:txBody>
                    <a:bodyPr/>
                    <a:lstStyle/>
                    <a:p>
                      <a:r>
                        <a:rPr lang="en-US" dirty="0"/>
                        <a:t>29%    North America</a:t>
                      </a:r>
                    </a:p>
                    <a:p>
                      <a:r>
                        <a:rPr lang="en-US" dirty="0"/>
                        <a:t>35%    Europe</a:t>
                      </a:r>
                    </a:p>
                    <a:p>
                      <a:r>
                        <a:rPr lang="en-US" dirty="0"/>
                        <a:t>18%    Australia/New Zealand</a:t>
                      </a:r>
                    </a:p>
                    <a:p>
                      <a:r>
                        <a:rPr lang="en-US" dirty="0"/>
                        <a:t>.07%   Asia</a:t>
                      </a:r>
                    </a:p>
                    <a:p>
                      <a:r>
                        <a:rPr lang="en-US" dirty="0"/>
                        <a:t>.01%   Africa</a:t>
                      </a:r>
                    </a:p>
                  </a:txBody>
                  <a:tcPr/>
                </a:tc>
                <a:extLst>
                  <a:ext uri="{0D108BD9-81ED-4DB2-BD59-A6C34878D82A}">
                    <a16:rowId xmlns:a16="http://schemas.microsoft.com/office/drawing/2014/main" val="3091894759"/>
                  </a:ext>
                </a:extLst>
              </a:tr>
              <a:tr h="370840">
                <a:tc>
                  <a:txBody>
                    <a:bodyPr/>
                    <a:lstStyle/>
                    <a:p>
                      <a:r>
                        <a:rPr lang="en-US" dirty="0"/>
                        <a:t>Age</a:t>
                      </a:r>
                    </a:p>
                  </a:txBody>
                  <a:tcPr/>
                </a:tc>
                <a:tc>
                  <a:txBody>
                    <a:bodyPr/>
                    <a:lstStyle/>
                    <a:p>
                      <a:r>
                        <a:rPr lang="en-US" dirty="0"/>
                        <a:t>3%    35 and Under</a:t>
                      </a:r>
                    </a:p>
                    <a:p>
                      <a:r>
                        <a:rPr lang="en-US" dirty="0"/>
                        <a:t>10%  36-50</a:t>
                      </a:r>
                    </a:p>
                    <a:p>
                      <a:r>
                        <a:rPr lang="en-US" dirty="0"/>
                        <a:t>38%  51-65</a:t>
                      </a:r>
                    </a:p>
                    <a:p>
                      <a:r>
                        <a:rPr lang="en-US" dirty="0"/>
                        <a:t>49%  66+</a:t>
                      </a:r>
                    </a:p>
                  </a:txBody>
                  <a:tcPr/>
                </a:tc>
                <a:extLst>
                  <a:ext uri="{0D108BD9-81ED-4DB2-BD59-A6C34878D82A}">
                    <a16:rowId xmlns:a16="http://schemas.microsoft.com/office/drawing/2014/main" val="2189563206"/>
                  </a:ext>
                </a:extLst>
              </a:tr>
              <a:tr h="370840">
                <a:tc>
                  <a:txBody>
                    <a:bodyPr/>
                    <a:lstStyle/>
                    <a:p>
                      <a:r>
                        <a:rPr lang="en-US" dirty="0"/>
                        <a:t>Years as a Zontian</a:t>
                      </a:r>
                    </a:p>
                  </a:txBody>
                  <a:tcPr/>
                </a:tc>
                <a:tc>
                  <a:txBody>
                    <a:bodyPr/>
                    <a:lstStyle/>
                    <a:p>
                      <a:r>
                        <a:rPr lang="en-US" dirty="0"/>
                        <a:t>31%   5 years or less</a:t>
                      </a:r>
                    </a:p>
                    <a:p>
                      <a:r>
                        <a:rPr lang="en-US" dirty="0"/>
                        <a:t>29%   6 years to 15 years</a:t>
                      </a:r>
                    </a:p>
                    <a:p>
                      <a:r>
                        <a:rPr lang="en-US" dirty="0"/>
                        <a:t>22%   16-25 years</a:t>
                      </a:r>
                    </a:p>
                    <a:p>
                      <a:r>
                        <a:rPr lang="en-US" dirty="0"/>
                        <a:t>18%   26+</a:t>
                      </a:r>
                    </a:p>
                  </a:txBody>
                  <a:tcPr/>
                </a:tc>
                <a:extLst>
                  <a:ext uri="{0D108BD9-81ED-4DB2-BD59-A6C34878D82A}">
                    <a16:rowId xmlns:a16="http://schemas.microsoft.com/office/drawing/2014/main" val="3103570963"/>
                  </a:ext>
                </a:extLst>
              </a:tr>
            </a:tbl>
          </a:graphicData>
        </a:graphic>
      </p:graphicFrame>
      <p:sp>
        <p:nvSpPr>
          <p:cNvPr id="3" name="Slide Number Placeholder 2">
            <a:extLst>
              <a:ext uri="{FF2B5EF4-FFF2-40B4-BE49-F238E27FC236}">
                <a16:creationId xmlns:a16="http://schemas.microsoft.com/office/drawing/2014/main" id="{3D98F45C-6909-A7F4-A7E1-E67FBD3AC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0D9B22FA-AEAD-2DDD-8A53-2841C0A71C3E}"/>
              </a:ext>
            </a:extLst>
          </p:cNvPr>
          <p:cNvSpPr>
            <a:spLocks noGrp="1"/>
          </p:cNvSpPr>
          <p:nvPr>
            <p:ph type="title"/>
          </p:nvPr>
        </p:nvSpPr>
        <p:spPr/>
        <p:txBody>
          <a:bodyPr/>
          <a:lstStyle/>
          <a:p>
            <a:r>
              <a:rPr lang="en-US" dirty="0"/>
              <a:t>Who are Zontians?</a:t>
            </a:r>
          </a:p>
        </p:txBody>
      </p:sp>
      <p:sp>
        <p:nvSpPr>
          <p:cNvPr id="6" name="TextBox 5">
            <a:extLst>
              <a:ext uri="{FF2B5EF4-FFF2-40B4-BE49-F238E27FC236}">
                <a16:creationId xmlns:a16="http://schemas.microsoft.com/office/drawing/2014/main" id="{7DB18201-14EC-F976-A054-F32C025C41FE}"/>
              </a:ext>
            </a:extLst>
          </p:cNvPr>
          <p:cNvSpPr txBox="1"/>
          <p:nvPr/>
        </p:nvSpPr>
        <p:spPr>
          <a:xfrm>
            <a:off x="542925" y="5753100"/>
            <a:ext cx="10953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60% of Zontians have been members for less than 15 years.</a:t>
            </a:r>
          </a:p>
        </p:txBody>
      </p:sp>
    </p:spTree>
    <p:extLst>
      <p:ext uri="{BB962C8B-B14F-4D97-AF65-F5344CB8AC3E}">
        <p14:creationId xmlns:p14="http://schemas.microsoft.com/office/powerpoint/2010/main" val="186372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11D307-D9B7-8187-867F-2D96001010A1}"/>
              </a:ext>
            </a:extLst>
          </p:cNvPr>
          <p:cNvSpPr>
            <a:spLocks noGrp="1"/>
          </p:cNvSpPr>
          <p:nvPr>
            <p:ph type="sldNum" sz="quarter" idx="12"/>
          </p:nvPr>
        </p:nvSpPr>
        <p:spPr/>
        <p:txBody>
          <a:bodyPr/>
          <a:lstStyle/>
          <a:p>
            <a:fld id="{71D00C28-2252-7A46-BDE1-23546EACCE2C}" type="slidenum">
              <a:rPr lang="en-US" smtClean="0"/>
              <a:pPr/>
              <a:t>11</a:t>
            </a:fld>
            <a:endParaRPr lang="en-US" dirty="0"/>
          </a:p>
        </p:txBody>
      </p:sp>
      <p:sp>
        <p:nvSpPr>
          <p:cNvPr id="4" name="Title 3">
            <a:extLst>
              <a:ext uri="{FF2B5EF4-FFF2-40B4-BE49-F238E27FC236}">
                <a16:creationId xmlns:a16="http://schemas.microsoft.com/office/drawing/2014/main" id="{BCEFEF8F-FA4D-5E32-D297-E5F9B84C1875}"/>
              </a:ext>
            </a:extLst>
          </p:cNvPr>
          <p:cNvSpPr>
            <a:spLocks noGrp="1"/>
          </p:cNvSpPr>
          <p:nvPr>
            <p:ph type="title"/>
          </p:nvPr>
        </p:nvSpPr>
        <p:spPr/>
        <p:txBody>
          <a:bodyPr>
            <a:normAutofit/>
          </a:bodyPr>
          <a:lstStyle/>
          <a:p>
            <a:pPr algn="ctr"/>
            <a:r>
              <a:rPr lang="en-US" sz="2700" dirty="0"/>
              <a:t>93% of respondents are Zonta members.</a:t>
            </a:r>
          </a:p>
        </p:txBody>
      </p:sp>
      <p:graphicFrame>
        <p:nvGraphicFramePr>
          <p:cNvPr id="2" name="Content Placeholder 5">
            <a:extLst>
              <a:ext uri="{FF2B5EF4-FFF2-40B4-BE49-F238E27FC236}">
                <a16:creationId xmlns:a16="http://schemas.microsoft.com/office/drawing/2014/main" id="{461C81E9-0725-E725-7FD1-462E56976DDE}"/>
              </a:ext>
            </a:extLst>
          </p:cNvPr>
          <p:cNvGraphicFramePr>
            <a:graphicFrameLocks/>
          </p:cNvGraphicFramePr>
          <p:nvPr>
            <p:custDataLst>
              <p:tags r:id="rId2"/>
            </p:custDataLst>
            <p:extLst>
              <p:ext uri="{D42A27DB-BD31-4B8C-83A1-F6EECF244321}">
                <p14:modId xmlns:p14="http://schemas.microsoft.com/office/powerpoint/2010/main" val="202652734"/>
              </p:ext>
            </p:extLst>
          </p:nvPr>
        </p:nvGraphicFramePr>
        <p:xfrm>
          <a:off x="2372810" y="1368717"/>
          <a:ext cx="8534400" cy="4800600"/>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5C3B1DB7-3B2E-4EE4-4A3D-6123B681A26F}"/>
              </a:ext>
            </a:extLst>
          </p:cNvPr>
          <p:cNvSpPr txBox="1"/>
          <p:nvPr>
            <p:custDataLst>
              <p:tags r:id="rId3"/>
            </p:custDataLst>
          </p:nvPr>
        </p:nvSpPr>
        <p:spPr>
          <a:xfrm>
            <a:off x="4888640" y="6340960"/>
            <a:ext cx="6632028" cy="307777"/>
          </a:xfrm>
          <a:prstGeom prst="rect">
            <a:avLst/>
          </a:prstGeom>
          <a:noFill/>
        </p:spPr>
        <p:txBody>
          <a:bodyPr wrap="square" rtlCol="0">
            <a:spAutoFit/>
          </a:bodyPr>
          <a:lstStyle/>
          <a:p>
            <a:r>
              <a:rPr lang="en-US" sz="1400" dirty="0"/>
              <a:t>Member Status</a:t>
            </a:r>
          </a:p>
        </p:txBody>
      </p:sp>
      <p:sp>
        <p:nvSpPr>
          <p:cNvPr id="7" name="TextBox 6">
            <a:extLst>
              <a:ext uri="{FF2B5EF4-FFF2-40B4-BE49-F238E27FC236}">
                <a16:creationId xmlns:a16="http://schemas.microsoft.com/office/drawing/2014/main" id="{551D665E-514F-767D-4188-5ECE5B40DB08}"/>
              </a:ext>
            </a:extLst>
          </p:cNvPr>
          <p:cNvSpPr txBox="1"/>
          <p:nvPr>
            <p:custDataLst>
              <p:tags r:id="rId4"/>
            </p:custDataLst>
          </p:nvPr>
        </p:nvSpPr>
        <p:spPr>
          <a:xfrm>
            <a:off x="9804657" y="6217850"/>
            <a:ext cx="1352934" cy="276999"/>
          </a:xfrm>
          <a:prstGeom prst="rect">
            <a:avLst/>
          </a:prstGeom>
          <a:noFill/>
        </p:spPr>
        <p:txBody>
          <a:bodyPr wrap="square" rtlCol="0">
            <a:spAutoFit/>
          </a:bodyPr>
          <a:lstStyle/>
          <a:p>
            <a:r>
              <a:rPr lang="en-US" sz="1200" dirty="0"/>
              <a:t>n=3847</a:t>
            </a:r>
          </a:p>
        </p:txBody>
      </p:sp>
      <p:sp>
        <p:nvSpPr>
          <p:cNvPr id="9" name="TextBox 8">
            <a:extLst>
              <a:ext uri="{FF2B5EF4-FFF2-40B4-BE49-F238E27FC236}">
                <a16:creationId xmlns:a16="http://schemas.microsoft.com/office/drawing/2014/main" id="{090DCECE-5125-E8A5-5DF6-96CAB57A9AF9}"/>
              </a:ext>
            </a:extLst>
          </p:cNvPr>
          <p:cNvSpPr txBox="1"/>
          <p:nvPr/>
        </p:nvSpPr>
        <p:spPr>
          <a:xfrm>
            <a:off x="509285" y="2650603"/>
            <a:ext cx="2614915" cy="2677656"/>
          </a:xfrm>
          <a:prstGeom prst="rect">
            <a:avLst/>
          </a:prstGeom>
          <a:noFill/>
        </p:spPr>
        <p:txBody>
          <a:bodyPr wrap="square" rtlCol="0">
            <a:spAutoFit/>
          </a:bodyPr>
          <a:lstStyle/>
          <a:p>
            <a:r>
              <a:rPr lang="en-US" sz="1400" dirty="0"/>
              <a:t>Of the non-members who responded:</a:t>
            </a:r>
          </a:p>
          <a:p>
            <a:pPr marL="285750" indent="-285750">
              <a:buFont typeface="Arial" panose="020B0604020202020204" pitchFamily="34" charset="0"/>
              <a:buChar char="•"/>
            </a:pPr>
            <a:r>
              <a:rPr lang="en-US" sz="1400" dirty="0"/>
              <a:t>2% were former members</a:t>
            </a:r>
          </a:p>
          <a:p>
            <a:pPr marL="285750" indent="-285750">
              <a:buFont typeface="Arial" panose="020B0604020202020204" pitchFamily="34" charset="0"/>
              <a:buChar char="•"/>
            </a:pPr>
            <a:r>
              <a:rPr lang="en-US" sz="1400" dirty="0"/>
              <a:t>80% were e-Newsletter subscribers</a:t>
            </a:r>
          </a:p>
          <a:p>
            <a:pPr marL="285750" indent="-285750">
              <a:buFont typeface="Arial" panose="020B0604020202020204" pitchFamily="34" charset="0"/>
              <a:buChar char="•"/>
            </a:pPr>
            <a:r>
              <a:rPr lang="en-US" sz="1400" dirty="0"/>
              <a:t>20% were USA Caucus Subscribers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r>
              <a:rPr lang="en-US" sz="1400" dirty="0"/>
              <a:t>Data came from Zonta International’s database and lists.</a:t>
            </a:r>
          </a:p>
        </p:txBody>
      </p:sp>
    </p:spTree>
    <p:custDataLst>
      <p:tags r:id="rId1"/>
    </p:custDataLst>
    <p:extLst>
      <p:ext uri="{BB962C8B-B14F-4D97-AF65-F5344CB8AC3E}">
        <p14:creationId xmlns:p14="http://schemas.microsoft.com/office/powerpoint/2010/main" val="105643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11D307-D9B7-8187-867F-2D96001010A1}"/>
              </a:ext>
            </a:extLst>
          </p:cNvPr>
          <p:cNvSpPr>
            <a:spLocks noGrp="1"/>
          </p:cNvSpPr>
          <p:nvPr>
            <p:ph type="sldNum" sz="quarter" idx="12"/>
          </p:nvPr>
        </p:nvSpPr>
        <p:spPr/>
        <p:txBody>
          <a:bodyPr/>
          <a:lstStyle/>
          <a:p>
            <a:fld id="{71D00C28-2252-7A46-BDE1-23546EACCE2C}" type="slidenum">
              <a:rPr lang="en-US" smtClean="0"/>
              <a:pPr/>
              <a:t>12</a:t>
            </a:fld>
            <a:endParaRPr lang="en-US" dirty="0"/>
          </a:p>
        </p:txBody>
      </p:sp>
      <p:sp>
        <p:nvSpPr>
          <p:cNvPr id="4" name="Title 3">
            <a:extLst>
              <a:ext uri="{FF2B5EF4-FFF2-40B4-BE49-F238E27FC236}">
                <a16:creationId xmlns:a16="http://schemas.microsoft.com/office/drawing/2014/main" id="{BCEFEF8F-FA4D-5E32-D297-E5F9B84C1875}"/>
              </a:ext>
            </a:extLst>
          </p:cNvPr>
          <p:cNvSpPr>
            <a:spLocks noGrp="1"/>
          </p:cNvSpPr>
          <p:nvPr>
            <p:ph type="title"/>
          </p:nvPr>
        </p:nvSpPr>
        <p:spPr/>
        <p:txBody>
          <a:bodyPr>
            <a:noAutofit/>
          </a:bodyPr>
          <a:lstStyle/>
          <a:p>
            <a:pPr algn="ctr"/>
            <a:r>
              <a:rPr lang="en-US" sz="2700" dirty="0"/>
              <a:t>73% of respondents have held elected positions, with 49% currently a club president or Board member</a:t>
            </a:r>
          </a:p>
        </p:txBody>
      </p:sp>
      <p:graphicFrame>
        <p:nvGraphicFramePr>
          <p:cNvPr id="2" name="Content Placeholder 5">
            <a:extLst>
              <a:ext uri="{FF2B5EF4-FFF2-40B4-BE49-F238E27FC236}">
                <a16:creationId xmlns:a16="http://schemas.microsoft.com/office/drawing/2014/main" id="{E7C98AAC-AD1F-778D-9F4A-5D826FBF6A33}"/>
              </a:ext>
            </a:extLst>
          </p:cNvPr>
          <p:cNvGraphicFramePr>
            <a:graphicFrameLocks/>
          </p:cNvGraphicFramePr>
          <p:nvPr>
            <p:custDataLst>
              <p:tags r:id="rId2"/>
            </p:custDataLst>
            <p:extLst>
              <p:ext uri="{D42A27DB-BD31-4B8C-83A1-F6EECF244321}">
                <p14:modId xmlns:p14="http://schemas.microsoft.com/office/powerpoint/2010/main" val="806264130"/>
              </p:ext>
            </p:extLst>
          </p:nvPr>
        </p:nvGraphicFramePr>
        <p:xfrm>
          <a:off x="-782320" y="3150408"/>
          <a:ext cx="6746240" cy="3319780"/>
        </p:xfrm>
        <a:graphic>
          <a:graphicData uri="http://schemas.openxmlformats.org/drawingml/2006/chart">
            <c:chart xmlns:c="http://schemas.openxmlformats.org/drawingml/2006/chart" xmlns:r="http://schemas.openxmlformats.org/officeDocument/2006/relationships" r:id="rId7"/>
          </a:graphicData>
        </a:graphic>
      </p:graphicFrame>
      <p:sp>
        <p:nvSpPr>
          <p:cNvPr id="6" name="TextBox 5">
            <a:extLst>
              <a:ext uri="{FF2B5EF4-FFF2-40B4-BE49-F238E27FC236}">
                <a16:creationId xmlns:a16="http://schemas.microsoft.com/office/drawing/2014/main" id="{BB72A0E5-4748-6432-7733-61E294CCEE91}"/>
              </a:ext>
            </a:extLst>
          </p:cNvPr>
          <p:cNvSpPr txBox="1"/>
          <p:nvPr>
            <p:custDataLst>
              <p:tags r:id="rId3"/>
            </p:custDataLst>
          </p:nvPr>
        </p:nvSpPr>
        <p:spPr>
          <a:xfrm>
            <a:off x="159961" y="2567820"/>
            <a:ext cx="3967480" cy="830997"/>
          </a:xfrm>
          <a:prstGeom prst="rect">
            <a:avLst/>
          </a:prstGeom>
          <a:noFill/>
        </p:spPr>
        <p:txBody>
          <a:bodyPr wrap="square" rtlCol="0">
            <a:spAutoFit/>
          </a:bodyPr>
          <a:lstStyle/>
          <a:p>
            <a:pPr algn="ctr"/>
            <a:r>
              <a:rPr lang="en-US" sz="1600" b="1" dirty="0"/>
              <a:t>Have you held an elected position within your club, district or Zonta International in the last five years?    n=3540</a:t>
            </a:r>
          </a:p>
        </p:txBody>
      </p:sp>
      <p:graphicFrame>
        <p:nvGraphicFramePr>
          <p:cNvPr id="7" name="Chart 6">
            <a:extLst>
              <a:ext uri="{FF2B5EF4-FFF2-40B4-BE49-F238E27FC236}">
                <a16:creationId xmlns:a16="http://schemas.microsoft.com/office/drawing/2014/main" id="{0740030D-FFB9-BECB-7773-44A5827C20A0}"/>
              </a:ext>
            </a:extLst>
          </p:cNvPr>
          <p:cNvGraphicFramePr/>
          <p:nvPr>
            <p:custDataLst>
              <p:tags r:id="rId4"/>
            </p:custDataLst>
            <p:extLst>
              <p:ext uri="{D42A27DB-BD31-4B8C-83A1-F6EECF244321}">
                <p14:modId xmlns:p14="http://schemas.microsoft.com/office/powerpoint/2010/main" val="1426535857"/>
              </p:ext>
            </p:extLst>
          </p:nvPr>
        </p:nvGraphicFramePr>
        <p:xfrm>
          <a:off x="4505133" y="1158949"/>
          <a:ext cx="7161146" cy="4293032"/>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a:extLst>
              <a:ext uri="{FF2B5EF4-FFF2-40B4-BE49-F238E27FC236}">
                <a16:creationId xmlns:a16="http://schemas.microsoft.com/office/drawing/2014/main" id="{EDA9B7BF-E4B1-37A8-BAA8-950A901D3299}"/>
              </a:ext>
            </a:extLst>
          </p:cNvPr>
          <p:cNvSpPr txBox="1"/>
          <p:nvPr>
            <p:custDataLst>
              <p:tags r:id="rId5"/>
            </p:custDataLst>
          </p:nvPr>
        </p:nvSpPr>
        <p:spPr>
          <a:xfrm>
            <a:off x="6889897" y="1406019"/>
            <a:ext cx="4695957" cy="584775"/>
          </a:xfrm>
          <a:prstGeom prst="rect">
            <a:avLst/>
          </a:prstGeom>
          <a:noFill/>
        </p:spPr>
        <p:txBody>
          <a:bodyPr wrap="square" rtlCol="0">
            <a:spAutoFit/>
          </a:bodyPr>
          <a:lstStyle/>
          <a:p>
            <a:r>
              <a:rPr lang="en-US" sz="1600" b="1" dirty="0"/>
              <a:t>Which best describes your volunteer relationship with Zonta?* Choose all that apply.                    n=2546</a:t>
            </a:r>
          </a:p>
        </p:txBody>
      </p:sp>
      <p:sp>
        <p:nvSpPr>
          <p:cNvPr id="5" name="TextBox 4">
            <a:extLst>
              <a:ext uri="{FF2B5EF4-FFF2-40B4-BE49-F238E27FC236}">
                <a16:creationId xmlns:a16="http://schemas.microsoft.com/office/drawing/2014/main" id="{591F037E-49FF-2B2F-69E7-A8678EE7CE41}"/>
              </a:ext>
            </a:extLst>
          </p:cNvPr>
          <p:cNvSpPr txBox="1"/>
          <p:nvPr/>
        </p:nvSpPr>
        <p:spPr>
          <a:xfrm>
            <a:off x="5124450" y="5529931"/>
            <a:ext cx="5534025" cy="523220"/>
          </a:xfrm>
          <a:prstGeom prst="rect">
            <a:avLst/>
          </a:prstGeom>
          <a:noFill/>
        </p:spPr>
        <p:txBody>
          <a:bodyPr wrap="square" rtlCol="0">
            <a:spAutoFit/>
          </a:bodyPr>
          <a:lstStyle/>
          <a:p>
            <a:r>
              <a:rPr lang="en-US" sz="1400" dirty="0"/>
              <a:t>* Those who responded they held an elected position within the last five years received a follow-up question.</a:t>
            </a:r>
          </a:p>
        </p:txBody>
      </p:sp>
      <p:cxnSp>
        <p:nvCxnSpPr>
          <p:cNvPr id="12" name="Straight Arrow Connector 11">
            <a:extLst>
              <a:ext uri="{FF2B5EF4-FFF2-40B4-BE49-F238E27FC236}">
                <a16:creationId xmlns:a16="http://schemas.microsoft.com/office/drawing/2014/main" id="{7347ABAB-A410-6DB4-6A90-7FFBEB02A49D}"/>
              </a:ext>
            </a:extLst>
          </p:cNvPr>
          <p:cNvCxnSpPr>
            <a:cxnSpLocks/>
          </p:cNvCxnSpPr>
          <p:nvPr/>
        </p:nvCxnSpPr>
        <p:spPr>
          <a:xfrm flipV="1">
            <a:off x="3423920" y="3305465"/>
            <a:ext cx="957580" cy="799810"/>
          </a:xfrm>
          <a:prstGeom prst="straightConnector1">
            <a:avLst/>
          </a:prstGeom>
          <a:ln w="50800">
            <a:tailEnd type="triangle"/>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3654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E07C1E-F23A-B6E3-811E-42F20EC00A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Title 1">
            <a:extLst>
              <a:ext uri="{FF2B5EF4-FFF2-40B4-BE49-F238E27FC236}">
                <a16:creationId xmlns:a16="http://schemas.microsoft.com/office/drawing/2014/main" id="{8FD4E9B8-E95B-0C12-1BF7-426DAF17E41F}"/>
              </a:ext>
            </a:extLst>
          </p:cNvPr>
          <p:cNvSpPr txBox="1">
            <a:spLocks/>
          </p:cNvSpPr>
          <p:nvPr/>
        </p:nvSpPr>
        <p:spPr>
          <a:xfrm>
            <a:off x="1097280" y="758952"/>
            <a:ext cx="10058400" cy="3566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5E72"/>
                </a:solidFill>
                <a:effectLst/>
                <a:uLnTx/>
                <a:uFillTx/>
                <a:latin typeface="Lato" panose="020F0502020204030203" pitchFamily="34" charset="77"/>
                <a:ea typeface="+mj-ea"/>
                <a:cs typeface="+mj-cs"/>
              </a:rPr>
              <a:t>Environmental Scan</a:t>
            </a:r>
          </a:p>
        </p:txBody>
      </p:sp>
      <p:sp>
        <p:nvSpPr>
          <p:cNvPr id="6" name="Text Placeholder 2">
            <a:extLst>
              <a:ext uri="{FF2B5EF4-FFF2-40B4-BE49-F238E27FC236}">
                <a16:creationId xmlns:a16="http://schemas.microsoft.com/office/drawing/2014/main" id="{29E39C96-80E8-DD81-8A47-4F6C95A77708}"/>
              </a:ext>
            </a:extLst>
          </p:cNvPr>
          <p:cNvSpPr txBox="1">
            <a:spLocks/>
          </p:cNvSpPr>
          <p:nvPr/>
        </p:nvSpPr>
        <p:spPr>
          <a:xfrm>
            <a:off x="1097280" y="3048381"/>
            <a:ext cx="10058400" cy="1143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are the issues that will be impacting women and girls in the next three years, and what should Zonta prioritize to work on in its strategic plan?</a:t>
            </a:r>
          </a:p>
        </p:txBody>
      </p:sp>
      <p:cxnSp>
        <p:nvCxnSpPr>
          <p:cNvPr id="8" name="Straight Connector 7">
            <a:extLst>
              <a:ext uri="{FF2B5EF4-FFF2-40B4-BE49-F238E27FC236}">
                <a16:creationId xmlns:a16="http://schemas.microsoft.com/office/drawing/2014/main" id="{31980AAE-AD51-C271-40C2-09FD99BE0E75}"/>
              </a:ext>
            </a:extLst>
          </p:cNvPr>
          <p:cNvCxnSpPr/>
          <p:nvPr/>
        </p:nvCxnSpPr>
        <p:spPr>
          <a:xfrm>
            <a:off x="1238250" y="2914650"/>
            <a:ext cx="10668000" cy="0"/>
          </a:xfrm>
          <a:prstGeom prst="line">
            <a:avLst/>
          </a:prstGeom>
          <a:ln w="53975"/>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24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3E592E-A98D-33F2-EBC8-C3A634D222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C6A51EB1-43B7-C5FE-D66F-E1C96612F45A}"/>
              </a:ext>
            </a:extLst>
          </p:cNvPr>
          <p:cNvSpPr>
            <a:spLocks noGrp="1"/>
          </p:cNvSpPr>
          <p:nvPr>
            <p:ph type="title"/>
          </p:nvPr>
        </p:nvSpPr>
        <p:spPr>
          <a:xfrm>
            <a:off x="0" y="365125"/>
            <a:ext cx="12192000" cy="701675"/>
          </a:xfrm>
        </p:spPr>
        <p:txBody>
          <a:bodyPr>
            <a:noAutofit/>
          </a:bodyPr>
          <a:lstStyle/>
          <a:p>
            <a:pPr algn="ctr"/>
            <a:r>
              <a:rPr lang="en-US" sz="2400" dirty="0"/>
              <a:t>Fear of gender-based violence (38%), lack of personal financial freedom (29%) and fear of impact of climate change (27%) are the top 3 issues impacting women locally, in the next 3 years</a:t>
            </a:r>
            <a:endParaRPr lang="en-US" sz="2300" dirty="0"/>
          </a:p>
        </p:txBody>
      </p:sp>
      <p:graphicFrame>
        <p:nvGraphicFramePr>
          <p:cNvPr id="6" name="Content Placeholder 5">
            <a:extLst>
              <a:ext uri="{FF2B5EF4-FFF2-40B4-BE49-F238E27FC236}">
                <a16:creationId xmlns:a16="http://schemas.microsoft.com/office/drawing/2014/main" id="{2C383A03-8A2C-4CB7-3163-0E674657D665}"/>
              </a:ext>
            </a:extLst>
          </p:cNvPr>
          <p:cNvGraphicFramePr>
            <a:graphicFrameLocks noGrp="1"/>
          </p:cNvGraphicFramePr>
          <p:nvPr>
            <p:ph sz="quarter" idx="10"/>
            <p:custDataLst>
              <p:tags r:id="rId2"/>
            </p:custDataLst>
            <p:extLst>
              <p:ext uri="{D42A27DB-BD31-4B8C-83A1-F6EECF244321}">
                <p14:modId xmlns:p14="http://schemas.microsoft.com/office/powerpoint/2010/main" val="3292559833"/>
              </p:ext>
            </p:extLst>
          </p:nvPr>
        </p:nvGraphicFramePr>
        <p:xfrm>
          <a:off x="309563" y="1290638"/>
          <a:ext cx="11577637" cy="493395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E832F229-6924-A2F2-4930-308400D32E05}"/>
              </a:ext>
            </a:extLst>
          </p:cNvPr>
          <p:cNvSpPr txBox="1"/>
          <p:nvPr>
            <p:custDataLst>
              <p:tags r:id="rId3"/>
            </p:custDataLst>
          </p:nvPr>
        </p:nvSpPr>
        <p:spPr>
          <a:xfrm>
            <a:off x="2194472" y="6407942"/>
            <a:ext cx="66320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Select the top 3 issues facing women and girls over the next 3 years in your local area.</a:t>
            </a:r>
          </a:p>
        </p:txBody>
      </p:sp>
      <p:sp>
        <p:nvSpPr>
          <p:cNvPr id="8" name="TextBox 7">
            <a:extLst>
              <a:ext uri="{FF2B5EF4-FFF2-40B4-BE49-F238E27FC236}">
                <a16:creationId xmlns:a16="http://schemas.microsoft.com/office/drawing/2014/main" id="{98DE9ACF-A169-6078-0645-49BCFE232E3F}"/>
              </a:ext>
            </a:extLst>
          </p:cNvPr>
          <p:cNvSpPr txBox="1"/>
          <p:nvPr>
            <p:custDataLst>
              <p:tags r:id="rId4"/>
            </p:custDataLst>
          </p:nvPr>
        </p:nvSpPr>
        <p:spPr>
          <a:xfrm>
            <a:off x="9885680" y="6356350"/>
            <a:ext cx="13529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n=3751</a:t>
            </a:r>
          </a:p>
        </p:txBody>
      </p:sp>
    </p:spTree>
    <p:custDataLst>
      <p:tags r:id="rId1"/>
    </p:custDataLst>
    <p:extLst>
      <p:ext uri="{BB962C8B-B14F-4D97-AF65-F5344CB8AC3E}">
        <p14:creationId xmlns:p14="http://schemas.microsoft.com/office/powerpoint/2010/main" val="54700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7D5F7D-CC1E-05F8-9316-1110C7CDC8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8FB717FF-C08B-F428-DFAE-449C85E5D9E6}"/>
              </a:ext>
            </a:extLst>
          </p:cNvPr>
          <p:cNvSpPr>
            <a:spLocks noGrp="1"/>
          </p:cNvSpPr>
          <p:nvPr>
            <p:ph type="title"/>
          </p:nvPr>
        </p:nvSpPr>
        <p:spPr>
          <a:xfrm>
            <a:off x="309879" y="365125"/>
            <a:ext cx="11577637" cy="701675"/>
          </a:xfrm>
        </p:spPr>
        <p:txBody>
          <a:bodyPr>
            <a:noAutofit/>
          </a:bodyPr>
          <a:lstStyle/>
          <a:p>
            <a:pPr algn="ctr"/>
            <a:r>
              <a:rPr lang="en-US" sz="2400" dirty="0"/>
              <a:t>Supporting educational opportunities (63%), protecting the individual or human rights of women and girls (54%) and improving job or economic opportunities should be the top 3 priorities for Zonta International over the next 3 years</a:t>
            </a:r>
          </a:p>
        </p:txBody>
      </p:sp>
      <p:graphicFrame>
        <p:nvGraphicFramePr>
          <p:cNvPr id="6" name="Content Placeholder 5">
            <a:extLst>
              <a:ext uri="{FF2B5EF4-FFF2-40B4-BE49-F238E27FC236}">
                <a16:creationId xmlns:a16="http://schemas.microsoft.com/office/drawing/2014/main" id="{A31BDE8F-6C99-10BE-4173-3332E41ACD85}"/>
              </a:ext>
            </a:extLst>
          </p:cNvPr>
          <p:cNvGraphicFramePr>
            <a:graphicFrameLocks noGrp="1"/>
          </p:cNvGraphicFramePr>
          <p:nvPr>
            <p:ph sz="quarter" idx="10"/>
            <p:custDataLst>
              <p:tags r:id="rId2"/>
            </p:custDataLst>
            <p:extLst>
              <p:ext uri="{D42A27DB-BD31-4B8C-83A1-F6EECF244321}">
                <p14:modId xmlns:p14="http://schemas.microsoft.com/office/powerpoint/2010/main" val="2060985372"/>
              </p:ext>
            </p:extLst>
          </p:nvPr>
        </p:nvGraphicFramePr>
        <p:xfrm>
          <a:off x="309880" y="1452362"/>
          <a:ext cx="11577637" cy="493395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A490E71C-1484-CE24-18CF-EE559CC94FCE}"/>
              </a:ext>
            </a:extLst>
          </p:cNvPr>
          <p:cNvSpPr txBox="1"/>
          <p:nvPr>
            <p:custDataLst>
              <p:tags r:id="rId3"/>
            </p:custDataLst>
          </p:nvPr>
        </p:nvSpPr>
        <p:spPr>
          <a:xfrm>
            <a:off x="1915578" y="6305202"/>
            <a:ext cx="77343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What are your top 3 priorities for Zonta International over the next 3 years? Select up to 3.</a:t>
            </a:r>
          </a:p>
        </p:txBody>
      </p:sp>
      <p:sp>
        <p:nvSpPr>
          <p:cNvPr id="8" name="TextBox 7">
            <a:extLst>
              <a:ext uri="{FF2B5EF4-FFF2-40B4-BE49-F238E27FC236}">
                <a16:creationId xmlns:a16="http://schemas.microsoft.com/office/drawing/2014/main" id="{053153EB-B02C-900F-6624-4227AE7A13F4}"/>
              </a:ext>
            </a:extLst>
          </p:cNvPr>
          <p:cNvSpPr txBox="1"/>
          <p:nvPr>
            <p:custDataLst>
              <p:tags r:id="rId4"/>
            </p:custDataLst>
          </p:nvPr>
        </p:nvSpPr>
        <p:spPr>
          <a:xfrm>
            <a:off x="9860280" y="6356350"/>
            <a:ext cx="13529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n=3753</a:t>
            </a:r>
          </a:p>
        </p:txBody>
      </p:sp>
    </p:spTree>
    <p:custDataLst>
      <p:tags r:id="rId1"/>
    </p:custDataLst>
    <p:extLst>
      <p:ext uri="{BB962C8B-B14F-4D97-AF65-F5344CB8AC3E}">
        <p14:creationId xmlns:p14="http://schemas.microsoft.com/office/powerpoint/2010/main" val="11664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477981" y="1122363"/>
            <a:ext cx="4023360" cy="320413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Light" panose="020F0302020204030204"/>
                <a:ea typeface="+mn-ea"/>
                <a:cs typeface="+mn-cs"/>
              </a:rPr>
              <a:t>Questions?</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622" y="625684"/>
            <a:ext cx="4364304" cy="5455380"/>
          </a:xfrm>
          <a:prstGeom prst="rect">
            <a:avLst/>
          </a:prstGeom>
        </p:spPr>
      </p:pic>
    </p:spTree>
    <p:extLst>
      <p:ext uri="{BB962C8B-B14F-4D97-AF65-F5344CB8AC3E}">
        <p14:creationId xmlns:p14="http://schemas.microsoft.com/office/powerpoint/2010/main" val="352214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E07C1E-F23A-B6E3-811E-42F20EC00A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Title 1">
            <a:extLst>
              <a:ext uri="{FF2B5EF4-FFF2-40B4-BE49-F238E27FC236}">
                <a16:creationId xmlns:a16="http://schemas.microsoft.com/office/drawing/2014/main" id="{8FD4E9B8-E95B-0C12-1BF7-426DAF17E41F}"/>
              </a:ext>
            </a:extLst>
          </p:cNvPr>
          <p:cNvSpPr txBox="1">
            <a:spLocks/>
          </p:cNvSpPr>
          <p:nvPr/>
        </p:nvSpPr>
        <p:spPr>
          <a:xfrm>
            <a:off x="1097280" y="758952"/>
            <a:ext cx="10058400" cy="3566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5E72"/>
                </a:solidFill>
                <a:effectLst/>
                <a:uLnTx/>
                <a:uFillTx/>
                <a:latin typeface="Lato" panose="020F0502020204030203" pitchFamily="34" charset="77"/>
                <a:ea typeface="+mj-ea"/>
                <a:cs typeface="+mj-cs"/>
              </a:rPr>
              <a:t>Zonta International/Zonta club</a:t>
            </a:r>
          </a:p>
        </p:txBody>
      </p:sp>
      <p:sp>
        <p:nvSpPr>
          <p:cNvPr id="6" name="Text Placeholder 2">
            <a:extLst>
              <a:ext uri="{FF2B5EF4-FFF2-40B4-BE49-F238E27FC236}">
                <a16:creationId xmlns:a16="http://schemas.microsoft.com/office/drawing/2014/main" id="{29E39C96-80E8-DD81-8A47-4F6C95A77708}"/>
              </a:ext>
            </a:extLst>
          </p:cNvPr>
          <p:cNvSpPr txBox="1">
            <a:spLocks/>
          </p:cNvSpPr>
          <p:nvPr/>
        </p:nvSpPr>
        <p:spPr>
          <a:xfrm>
            <a:off x="1097279" y="3048381"/>
            <a:ext cx="10266045" cy="1143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t>The following were a series of questions designed to understand how respondents viewed both Zonta International in relation to its club, to allow Zonta International to focus its strategic plan where the relationship might need the most support and understand where people were choosing where to put their time and energy to participate.</a:t>
            </a:r>
          </a:p>
        </p:txBody>
      </p:sp>
      <p:cxnSp>
        <p:nvCxnSpPr>
          <p:cNvPr id="8" name="Straight Connector 7">
            <a:extLst>
              <a:ext uri="{FF2B5EF4-FFF2-40B4-BE49-F238E27FC236}">
                <a16:creationId xmlns:a16="http://schemas.microsoft.com/office/drawing/2014/main" id="{31980AAE-AD51-C271-40C2-09FD99BE0E75}"/>
              </a:ext>
            </a:extLst>
          </p:cNvPr>
          <p:cNvCxnSpPr/>
          <p:nvPr/>
        </p:nvCxnSpPr>
        <p:spPr>
          <a:xfrm>
            <a:off x="1238250" y="2914650"/>
            <a:ext cx="10668000" cy="0"/>
          </a:xfrm>
          <a:prstGeom prst="line">
            <a:avLst/>
          </a:prstGeom>
          <a:ln w="53975"/>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931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76C89-8A8D-8881-DF98-353A719A05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EFAF5C8A-DFB5-3D5E-C499-F06E008BB328}"/>
              </a:ext>
            </a:extLst>
          </p:cNvPr>
          <p:cNvSpPr>
            <a:spLocks noGrp="1"/>
          </p:cNvSpPr>
          <p:nvPr>
            <p:ph type="title"/>
          </p:nvPr>
        </p:nvSpPr>
        <p:spPr/>
        <p:txBody>
          <a:bodyPr>
            <a:noAutofit/>
          </a:bodyPr>
          <a:lstStyle/>
          <a:p>
            <a:pPr algn="ctr"/>
            <a:r>
              <a:rPr lang="en-US" sz="3000" dirty="0"/>
              <a:t>Working on local service projects is the most important reason for 52% of respondents to participate in their </a:t>
            </a:r>
            <a:r>
              <a:rPr lang="en-US" sz="3000" u="sng" dirty="0"/>
              <a:t>local</a:t>
            </a:r>
            <a:r>
              <a:rPr lang="en-US" sz="3000" dirty="0"/>
              <a:t> club or e-club.</a:t>
            </a:r>
          </a:p>
        </p:txBody>
      </p:sp>
      <p:graphicFrame>
        <p:nvGraphicFramePr>
          <p:cNvPr id="6" name="Content Placeholder 5">
            <a:extLst>
              <a:ext uri="{FF2B5EF4-FFF2-40B4-BE49-F238E27FC236}">
                <a16:creationId xmlns:a16="http://schemas.microsoft.com/office/drawing/2014/main" id="{E7F0CD8E-56E6-05A4-6268-2F25DA15C67B}"/>
              </a:ext>
            </a:extLst>
          </p:cNvPr>
          <p:cNvGraphicFramePr>
            <a:graphicFrameLocks/>
          </p:cNvGraphicFramePr>
          <p:nvPr>
            <p:custDataLst>
              <p:tags r:id="rId2"/>
            </p:custDataLst>
            <p:extLst>
              <p:ext uri="{D42A27DB-BD31-4B8C-83A1-F6EECF244321}">
                <p14:modId xmlns:p14="http://schemas.microsoft.com/office/powerpoint/2010/main" val="891298908"/>
              </p:ext>
            </p:extLst>
          </p:nvPr>
        </p:nvGraphicFramePr>
        <p:xfrm>
          <a:off x="1625600" y="1058308"/>
          <a:ext cx="8940800" cy="5147816"/>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99F13EA6-29F7-B433-CE04-8A2FB8C387EA}"/>
              </a:ext>
            </a:extLst>
          </p:cNvPr>
          <p:cNvSpPr txBox="1"/>
          <p:nvPr>
            <p:custDataLst>
              <p:tags r:id="rId3"/>
            </p:custDataLst>
          </p:nvPr>
        </p:nvSpPr>
        <p:spPr>
          <a:xfrm>
            <a:off x="9885680" y="6356350"/>
            <a:ext cx="13529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n=3451</a:t>
            </a:r>
          </a:p>
        </p:txBody>
      </p:sp>
      <p:sp>
        <p:nvSpPr>
          <p:cNvPr id="8" name="TextBox 7">
            <a:extLst>
              <a:ext uri="{FF2B5EF4-FFF2-40B4-BE49-F238E27FC236}">
                <a16:creationId xmlns:a16="http://schemas.microsoft.com/office/drawing/2014/main" id="{9860B3AB-BDE2-7126-3C62-B8BBBF8ECEF4}"/>
              </a:ext>
            </a:extLst>
          </p:cNvPr>
          <p:cNvSpPr txBox="1"/>
          <p:nvPr>
            <p:custDataLst>
              <p:tags r:id="rId4"/>
            </p:custDataLst>
          </p:nvPr>
        </p:nvSpPr>
        <p:spPr>
          <a:xfrm>
            <a:off x="1595120" y="6454109"/>
            <a:ext cx="83616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What are the 3 most important reasons for participating in your </a:t>
            </a:r>
            <a:r>
              <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rPr>
              <a:t>local</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Zonta club or e-club? Select up to 3.</a:t>
            </a:r>
          </a:p>
        </p:txBody>
      </p:sp>
    </p:spTree>
    <p:custDataLst>
      <p:tags r:id="rId1"/>
    </p:custDataLst>
    <p:extLst>
      <p:ext uri="{BB962C8B-B14F-4D97-AF65-F5344CB8AC3E}">
        <p14:creationId xmlns:p14="http://schemas.microsoft.com/office/powerpoint/2010/main" val="39500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737647-1821-BC0F-A27E-B7BEFF48EF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1DE9B9F6-ADBC-AC95-5CCD-E632284D3AD7}"/>
              </a:ext>
            </a:extLst>
          </p:cNvPr>
          <p:cNvSpPr>
            <a:spLocks noGrp="1"/>
          </p:cNvSpPr>
          <p:nvPr>
            <p:ph type="title"/>
          </p:nvPr>
        </p:nvSpPr>
        <p:spPr/>
        <p:txBody>
          <a:bodyPr>
            <a:noAutofit/>
          </a:bodyPr>
          <a:lstStyle/>
          <a:p>
            <a:pPr algn="ctr"/>
            <a:r>
              <a:rPr lang="en-US" sz="3000" dirty="0"/>
              <a:t>Learning about the global issues impacting women or girls (50%) and supporting efforts by the UN to advance women and girls are the top areas of participating in Zonta International</a:t>
            </a:r>
          </a:p>
        </p:txBody>
      </p:sp>
      <p:graphicFrame>
        <p:nvGraphicFramePr>
          <p:cNvPr id="6" name="Content Placeholder 5">
            <a:extLst>
              <a:ext uri="{FF2B5EF4-FFF2-40B4-BE49-F238E27FC236}">
                <a16:creationId xmlns:a16="http://schemas.microsoft.com/office/drawing/2014/main" id="{CE87B511-D8CD-2A5A-F006-EFD5D987B678}"/>
              </a:ext>
            </a:extLst>
          </p:cNvPr>
          <p:cNvGraphicFramePr>
            <a:graphicFrameLocks/>
          </p:cNvGraphicFramePr>
          <p:nvPr>
            <p:custDataLst>
              <p:tags r:id="rId2"/>
            </p:custDataLst>
            <p:extLst>
              <p:ext uri="{D42A27DB-BD31-4B8C-83A1-F6EECF244321}">
                <p14:modId xmlns:p14="http://schemas.microsoft.com/office/powerpoint/2010/main" val="999516094"/>
              </p:ext>
            </p:extLst>
          </p:nvPr>
        </p:nvGraphicFramePr>
        <p:xfrm>
          <a:off x="1280160" y="1414015"/>
          <a:ext cx="9946640" cy="480060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3D61336B-6248-2CED-6023-6E7B19BB4904}"/>
              </a:ext>
            </a:extLst>
          </p:cNvPr>
          <p:cNvSpPr txBox="1"/>
          <p:nvPr>
            <p:custDataLst>
              <p:tags r:id="rId3"/>
            </p:custDataLst>
          </p:nvPr>
        </p:nvSpPr>
        <p:spPr>
          <a:xfrm>
            <a:off x="1280160" y="6369735"/>
            <a:ext cx="87680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What are the 3 most important reasons for participating at the </a:t>
            </a:r>
            <a:r>
              <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rPr>
              <a:t>worldwide</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level of Zonta International? Select up to 3.</a:t>
            </a:r>
          </a:p>
        </p:txBody>
      </p:sp>
      <p:sp>
        <p:nvSpPr>
          <p:cNvPr id="8" name="TextBox 7">
            <a:extLst>
              <a:ext uri="{FF2B5EF4-FFF2-40B4-BE49-F238E27FC236}">
                <a16:creationId xmlns:a16="http://schemas.microsoft.com/office/drawing/2014/main" id="{A835EACF-6B7D-292D-543B-20C6DA9F5419}"/>
              </a:ext>
            </a:extLst>
          </p:cNvPr>
          <p:cNvSpPr txBox="1"/>
          <p:nvPr>
            <p:custDataLst>
              <p:tags r:id="rId4"/>
            </p:custDataLst>
          </p:nvPr>
        </p:nvSpPr>
        <p:spPr>
          <a:xfrm>
            <a:off x="10048240" y="5961979"/>
            <a:ext cx="13529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n=3465</a:t>
            </a:r>
          </a:p>
        </p:txBody>
      </p:sp>
    </p:spTree>
    <p:custDataLst>
      <p:tags r:id="rId1"/>
    </p:custDataLst>
    <p:extLst>
      <p:ext uri="{BB962C8B-B14F-4D97-AF65-F5344CB8AC3E}">
        <p14:creationId xmlns:p14="http://schemas.microsoft.com/office/powerpoint/2010/main" val="47136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532742F-CAE8-276C-EF61-504F5DEC0B7C}"/>
              </a:ext>
            </a:extLst>
          </p:cNvPr>
          <p:cNvSpPr>
            <a:spLocks noGrp="1"/>
          </p:cNvSpPr>
          <p:nvPr>
            <p:ph sz="quarter" idx="10"/>
          </p:nvPr>
        </p:nvSpPr>
        <p:spPr>
          <a:xfrm>
            <a:off x="828676" y="1733550"/>
            <a:ext cx="10096500" cy="4828281"/>
          </a:xfrm>
        </p:spPr>
        <p:txBody>
          <a:bodyPr>
            <a:normAutofit/>
          </a:bodyPr>
          <a:lstStyle/>
          <a:p>
            <a:r>
              <a:rPr lang="en-US" sz="3600" dirty="0"/>
              <a:t>Due to the amount of content, we will not use chat today</a:t>
            </a:r>
            <a:endParaRPr lang="en-US" sz="3600" i="1" dirty="0"/>
          </a:p>
          <a:p>
            <a:endParaRPr lang="en-US" sz="3600" dirty="0"/>
          </a:p>
          <a:p>
            <a:r>
              <a:rPr lang="en-US" sz="3600" dirty="0">
                <a:solidFill>
                  <a:srgbClr val="C00000"/>
                </a:solidFill>
              </a:rPr>
              <a:t>Please use the </a:t>
            </a:r>
            <a:r>
              <a:rPr lang="en-US" sz="3600" b="1" dirty="0">
                <a:solidFill>
                  <a:srgbClr val="C00000"/>
                </a:solidFill>
              </a:rPr>
              <a:t>QUESTION </a:t>
            </a:r>
            <a:r>
              <a:rPr lang="en-US" sz="3600" dirty="0">
                <a:solidFill>
                  <a:srgbClr val="C00000"/>
                </a:solidFill>
              </a:rPr>
              <a:t>feature. </a:t>
            </a:r>
          </a:p>
          <a:p>
            <a:endParaRPr lang="en-US" sz="3600" dirty="0">
              <a:solidFill>
                <a:srgbClr val="C00000"/>
              </a:solidFill>
            </a:endParaRPr>
          </a:p>
          <a:p>
            <a:r>
              <a:rPr lang="en-US" sz="3600" dirty="0"/>
              <a:t>Headquarters staff will respond to questions online or panelists will respond verbally during the presentation breaks and at the end.</a:t>
            </a:r>
          </a:p>
          <a:p>
            <a:endParaRPr lang="en-US" sz="3600" dirty="0"/>
          </a:p>
        </p:txBody>
      </p:sp>
      <p:sp>
        <p:nvSpPr>
          <p:cNvPr id="4" name="Slide Number Placeholder 3">
            <a:extLst>
              <a:ext uri="{FF2B5EF4-FFF2-40B4-BE49-F238E27FC236}">
                <a16:creationId xmlns:a16="http://schemas.microsoft.com/office/drawing/2014/main" id="{8BBCD2AF-CD70-8424-592B-BE5B89E0BB30}"/>
              </a:ext>
            </a:extLst>
          </p:cNvPr>
          <p:cNvSpPr>
            <a:spLocks noGrp="1"/>
          </p:cNvSpPr>
          <p:nvPr>
            <p:ph type="sldNum" sz="quarter" idx="12"/>
          </p:nvPr>
        </p:nvSpPr>
        <p:spPr/>
        <p:txBody>
          <a:bodyPr/>
          <a:lstStyle/>
          <a:p>
            <a:fld id="{71D00C28-2252-7A46-BDE1-23546EACCE2C}" type="slidenum">
              <a:rPr lang="en-US" smtClean="0"/>
              <a:t>2</a:t>
            </a:fld>
            <a:endParaRPr lang="en-US" dirty="0"/>
          </a:p>
        </p:txBody>
      </p:sp>
      <p:sp>
        <p:nvSpPr>
          <p:cNvPr id="6" name="Title 5">
            <a:extLst>
              <a:ext uri="{FF2B5EF4-FFF2-40B4-BE49-F238E27FC236}">
                <a16:creationId xmlns:a16="http://schemas.microsoft.com/office/drawing/2014/main" id="{6A635A38-70FE-6220-A24A-7AC41A583F7A}"/>
              </a:ext>
            </a:extLst>
          </p:cNvPr>
          <p:cNvSpPr>
            <a:spLocks noGrp="1"/>
          </p:cNvSpPr>
          <p:nvPr>
            <p:ph type="title"/>
          </p:nvPr>
        </p:nvSpPr>
        <p:spPr/>
        <p:txBody>
          <a:bodyPr/>
          <a:lstStyle/>
          <a:p>
            <a:r>
              <a:rPr lang="en-US" dirty="0"/>
              <a:t>How the Webinar Will Work…</a:t>
            </a:r>
          </a:p>
        </p:txBody>
      </p:sp>
      <p:sp>
        <p:nvSpPr>
          <p:cNvPr id="8" name="TextBox 7">
            <a:extLst>
              <a:ext uri="{FF2B5EF4-FFF2-40B4-BE49-F238E27FC236}">
                <a16:creationId xmlns:a16="http://schemas.microsoft.com/office/drawing/2014/main" id="{5B6E6ADB-DDD1-0D5B-7DD5-000CEE778DBA}"/>
              </a:ext>
            </a:extLst>
          </p:cNvPr>
          <p:cNvSpPr txBox="1"/>
          <p:nvPr/>
        </p:nvSpPr>
        <p:spPr>
          <a:xfrm>
            <a:off x="9487154" y="427355"/>
            <a:ext cx="2095246" cy="646331"/>
          </a:xfrm>
          <a:prstGeom prst="rect">
            <a:avLst/>
          </a:prstGeom>
          <a:noFill/>
        </p:spPr>
        <p:txBody>
          <a:bodyPr wrap="square" rtlCol="0">
            <a:spAutoFit/>
          </a:bodyPr>
          <a:lstStyle/>
          <a:p>
            <a:r>
              <a:rPr lang="en-US" b="1" dirty="0">
                <a:solidFill>
                  <a:srgbClr val="C00000"/>
                </a:solidFill>
              </a:rPr>
              <a:t>This session will be recorded</a:t>
            </a:r>
            <a:r>
              <a:rPr lang="en-US" b="1" dirty="0">
                <a:solidFill>
                  <a:srgbClr val="FF0000"/>
                </a:solidFill>
              </a:rPr>
              <a:t>.</a:t>
            </a:r>
          </a:p>
        </p:txBody>
      </p:sp>
    </p:spTree>
    <p:extLst>
      <p:ext uri="{BB962C8B-B14F-4D97-AF65-F5344CB8AC3E}">
        <p14:creationId xmlns:p14="http://schemas.microsoft.com/office/powerpoint/2010/main" val="2712382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117DAD-7406-9F8A-630C-8CDA3AE961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6227A0B0-5998-154E-4F80-615F0C0CD7A4}"/>
              </a:ext>
            </a:extLst>
          </p:cNvPr>
          <p:cNvSpPr>
            <a:spLocks noGrp="1"/>
          </p:cNvSpPr>
          <p:nvPr>
            <p:ph type="title"/>
          </p:nvPr>
        </p:nvSpPr>
        <p:spPr/>
        <p:txBody>
          <a:bodyPr>
            <a:noAutofit/>
          </a:bodyPr>
          <a:lstStyle/>
          <a:p>
            <a:pPr algn="ctr"/>
            <a:r>
              <a:rPr lang="en-US" sz="2400" dirty="0"/>
              <a:t>Of those who don’t participate in their local club or e-club, their primary reason is unclear as a plurality indicate none of the above (41%). The next top response for not participating is due to a club not being in their area (15%)</a:t>
            </a:r>
          </a:p>
        </p:txBody>
      </p:sp>
      <p:graphicFrame>
        <p:nvGraphicFramePr>
          <p:cNvPr id="5" name="Chart 4">
            <a:extLst>
              <a:ext uri="{FF2B5EF4-FFF2-40B4-BE49-F238E27FC236}">
                <a16:creationId xmlns:a16="http://schemas.microsoft.com/office/drawing/2014/main" id="{B1D25B6D-E50B-F637-3973-3CC7F0E31830}"/>
              </a:ext>
            </a:extLst>
          </p:cNvPr>
          <p:cNvGraphicFramePr/>
          <p:nvPr>
            <p:custDataLst>
              <p:tags r:id="rId2"/>
            </p:custDataLst>
            <p:extLst>
              <p:ext uri="{D42A27DB-BD31-4B8C-83A1-F6EECF244321}">
                <p14:modId xmlns:p14="http://schemas.microsoft.com/office/powerpoint/2010/main" val="931063827"/>
              </p:ext>
            </p:extLst>
          </p:nvPr>
        </p:nvGraphicFramePr>
        <p:xfrm>
          <a:off x="1422400" y="1110868"/>
          <a:ext cx="9235440" cy="5258119"/>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E7B3B555-791E-1A9A-D4FA-1B16895E3303}"/>
              </a:ext>
            </a:extLst>
          </p:cNvPr>
          <p:cNvSpPr txBox="1"/>
          <p:nvPr>
            <p:custDataLst>
              <p:tags r:id="rId3"/>
            </p:custDataLst>
          </p:nvPr>
        </p:nvSpPr>
        <p:spPr>
          <a:xfrm>
            <a:off x="9885680" y="6325184"/>
            <a:ext cx="13529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n=298</a:t>
            </a:r>
          </a:p>
        </p:txBody>
      </p:sp>
      <p:sp>
        <p:nvSpPr>
          <p:cNvPr id="8" name="TextBox 7">
            <a:extLst>
              <a:ext uri="{FF2B5EF4-FFF2-40B4-BE49-F238E27FC236}">
                <a16:creationId xmlns:a16="http://schemas.microsoft.com/office/drawing/2014/main" id="{6DC8BC2C-36F9-D1F6-960F-D3079D6F45AF}"/>
              </a:ext>
            </a:extLst>
          </p:cNvPr>
          <p:cNvSpPr txBox="1"/>
          <p:nvPr>
            <p:custDataLst>
              <p:tags r:id="rId4"/>
            </p:custDataLst>
          </p:nvPr>
        </p:nvSpPr>
        <p:spPr>
          <a:xfrm>
            <a:off x="3548292" y="6516470"/>
            <a:ext cx="66320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Why do you not participate with Zonta?</a:t>
            </a:r>
          </a:p>
        </p:txBody>
      </p:sp>
      <p:sp>
        <p:nvSpPr>
          <p:cNvPr id="10" name="TextBox 9">
            <a:extLst>
              <a:ext uri="{FF2B5EF4-FFF2-40B4-BE49-F238E27FC236}">
                <a16:creationId xmlns:a16="http://schemas.microsoft.com/office/drawing/2014/main" id="{92338340-5599-FC15-B105-BF494BA52AF4}"/>
              </a:ext>
            </a:extLst>
          </p:cNvPr>
          <p:cNvSpPr txBox="1"/>
          <p:nvPr/>
        </p:nvSpPr>
        <p:spPr>
          <a:xfrm>
            <a:off x="8935720" y="1495389"/>
            <a:ext cx="248920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This question was only asked of those who answered no in Question 5 (Do you participate in your local club or e-club) and to non-members.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Those who were aged 35-50 were more likely to respond: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My family responsibilities limit my time: 29%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There is no Zonta club in my area: 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 don’t know how to get involved: 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Those over age 51 were most likely to say “none of the above:”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51-65: 54%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Over 66: 46%</a:t>
            </a:r>
          </a:p>
        </p:txBody>
      </p:sp>
    </p:spTree>
    <p:custDataLst>
      <p:tags r:id="rId1"/>
    </p:custDataLst>
    <p:extLst>
      <p:ext uri="{BB962C8B-B14F-4D97-AF65-F5344CB8AC3E}">
        <p14:creationId xmlns:p14="http://schemas.microsoft.com/office/powerpoint/2010/main" val="2517262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D26D9-4713-C7EB-82CA-FFD4AC26DA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BAFF36A7-28B0-EF0E-575B-2A3F0ACE5C00}"/>
              </a:ext>
            </a:extLst>
          </p:cNvPr>
          <p:cNvSpPr>
            <a:spLocks noGrp="1"/>
          </p:cNvSpPr>
          <p:nvPr>
            <p:ph type="title"/>
          </p:nvPr>
        </p:nvSpPr>
        <p:spPr>
          <a:xfrm>
            <a:off x="307340" y="405130"/>
            <a:ext cx="11577320" cy="701675"/>
          </a:xfrm>
        </p:spPr>
        <p:txBody>
          <a:bodyPr>
            <a:noAutofit/>
          </a:bodyPr>
          <a:lstStyle/>
          <a:p>
            <a:pPr algn="ctr"/>
            <a:r>
              <a:rPr lang="en-US" sz="2600" dirty="0"/>
              <a:t>78% of Zontians think Zonta’s role in advocacy is the way to advance women or girls. Service is the second most important role for those 35 and Under (64%) and those in Africa (75%).</a:t>
            </a:r>
          </a:p>
        </p:txBody>
      </p:sp>
      <p:graphicFrame>
        <p:nvGraphicFramePr>
          <p:cNvPr id="5" name="Chart 4">
            <a:extLst>
              <a:ext uri="{FF2B5EF4-FFF2-40B4-BE49-F238E27FC236}">
                <a16:creationId xmlns:a16="http://schemas.microsoft.com/office/drawing/2014/main" id="{F06A693A-E579-335A-77C7-4BEADB3E2EE3}"/>
              </a:ext>
            </a:extLst>
          </p:cNvPr>
          <p:cNvGraphicFramePr/>
          <p:nvPr>
            <p:custDataLst>
              <p:tags r:id="rId2"/>
            </p:custDataLst>
            <p:extLst>
              <p:ext uri="{D42A27DB-BD31-4B8C-83A1-F6EECF244321}">
                <p14:modId xmlns:p14="http://schemas.microsoft.com/office/powerpoint/2010/main" val="2054772597"/>
              </p:ext>
            </p:extLst>
          </p:nvPr>
        </p:nvGraphicFramePr>
        <p:xfrm>
          <a:off x="1081213" y="1354830"/>
          <a:ext cx="9607107" cy="4825204"/>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EB1162E2-D997-FF18-4CE3-9587E142493D}"/>
              </a:ext>
            </a:extLst>
          </p:cNvPr>
          <p:cNvSpPr txBox="1"/>
          <p:nvPr>
            <p:custDataLst>
              <p:tags r:id="rId3"/>
            </p:custDataLst>
          </p:nvPr>
        </p:nvSpPr>
        <p:spPr>
          <a:xfrm>
            <a:off x="858106" y="6438219"/>
            <a:ext cx="100533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When you think what Zonta International might do to advance women or girls, what are the 3 most important areas? Select up to 3.</a:t>
            </a:r>
          </a:p>
        </p:txBody>
      </p:sp>
      <p:sp>
        <p:nvSpPr>
          <p:cNvPr id="7" name="TextBox 6">
            <a:extLst>
              <a:ext uri="{FF2B5EF4-FFF2-40B4-BE49-F238E27FC236}">
                <a16:creationId xmlns:a16="http://schemas.microsoft.com/office/drawing/2014/main" id="{C12AA632-E485-7AE6-2FB2-B08FB4CE9097}"/>
              </a:ext>
            </a:extLst>
          </p:cNvPr>
          <p:cNvSpPr txBox="1"/>
          <p:nvPr>
            <p:custDataLst>
              <p:tags r:id="rId4"/>
            </p:custDataLst>
          </p:nvPr>
        </p:nvSpPr>
        <p:spPr>
          <a:xfrm>
            <a:off x="7024813" y="5955434"/>
            <a:ext cx="13529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n=3528</a:t>
            </a:r>
          </a:p>
        </p:txBody>
      </p:sp>
      <p:sp>
        <p:nvSpPr>
          <p:cNvPr id="8" name="TextBox 7">
            <a:extLst>
              <a:ext uri="{FF2B5EF4-FFF2-40B4-BE49-F238E27FC236}">
                <a16:creationId xmlns:a16="http://schemas.microsoft.com/office/drawing/2014/main" id="{0C2A2A1D-6A0A-C1A0-C94E-A24F951AC1DA}"/>
              </a:ext>
            </a:extLst>
          </p:cNvPr>
          <p:cNvSpPr txBox="1"/>
          <p:nvPr/>
        </p:nvSpPr>
        <p:spPr>
          <a:xfrm>
            <a:off x="8355242" y="3964900"/>
            <a:ext cx="3465859"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By age or region, Advocacy is the top way for Zonta International to advance women and girls. For Zontians under 35, service comes in No. 2 at 64%, compared with 56% for those 36-65 and 58% for those 66+.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By region, Service comes in No. 2 for those in Africa (75%), compared with North America (62%), Europe (50%), Australia/New Zealand (59%) and Asia (67%).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88960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2B207-231A-3E34-2697-41B9224EEA56}"/>
              </a:ext>
            </a:extLst>
          </p:cNvPr>
          <p:cNvSpPr>
            <a:spLocks noGrp="1"/>
          </p:cNvSpPr>
          <p:nvPr>
            <p:ph type="sldNum" sz="quarter" idx="12"/>
          </p:nvPr>
        </p:nvSpPr>
        <p:spPr/>
        <p:txBody>
          <a:bodyPr/>
          <a:lstStyle/>
          <a:p>
            <a:fld id="{71D00C28-2252-7A46-BDE1-23546EACCE2C}" type="slidenum">
              <a:rPr lang="en-US" smtClean="0"/>
              <a:pPr/>
              <a:t>22</a:t>
            </a:fld>
            <a:endParaRPr lang="en-US" dirty="0"/>
          </a:p>
        </p:txBody>
      </p:sp>
      <p:sp>
        <p:nvSpPr>
          <p:cNvPr id="4" name="Title 3">
            <a:extLst>
              <a:ext uri="{FF2B5EF4-FFF2-40B4-BE49-F238E27FC236}">
                <a16:creationId xmlns:a16="http://schemas.microsoft.com/office/drawing/2014/main" id="{2CC078EF-D98E-8C8C-C45B-393031BFD52D}"/>
              </a:ext>
            </a:extLst>
          </p:cNvPr>
          <p:cNvSpPr>
            <a:spLocks noGrp="1"/>
          </p:cNvSpPr>
          <p:nvPr>
            <p:ph type="title"/>
          </p:nvPr>
        </p:nvSpPr>
        <p:spPr>
          <a:xfrm>
            <a:off x="200025" y="365125"/>
            <a:ext cx="11687175" cy="701675"/>
          </a:xfrm>
        </p:spPr>
        <p:txBody>
          <a:bodyPr>
            <a:noAutofit/>
          </a:bodyPr>
          <a:lstStyle/>
          <a:p>
            <a:pPr algn="ctr"/>
            <a:r>
              <a:rPr lang="en-US" sz="2700" dirty="0"/>
              <a:t>Although Zonta International plays a slightly more important role in the success of Zonta’s mission, respondents are more satisfied with their clubs.</a:t>
            </a:r>
          </a:p>
        </p:txBody>
      </p:sp>
      <p:sp>
        <p:nvSpPr>
          <p:cNvPr id="9" name="TextBox 4">
            <a:extLst>
              <a:ext uri="{FF2B5EF4-FFF2-40B4-BE49-F238E27FC236}">
                <a16:creationId xmlns:a16="http://schemas.microsoft.com/office/drawing/2014/main" id="{1336DF08-C644-9700-CE33-02BC948100F1}"/>
              </a:ext>
            </a:extLst>
          </p:cNvPr>
          <p:cNvSpPr txBox="1"/>
          <p:nvPr>
            <p:custDataLst>
              <p:tags r:id="rId1"/>
            </p:custDataLst>
          </p:nvPr>
        </p:nvSpPr>
        <p:spPr>
          <a:xfrm>
            <a:off x="4123941" y="5905851"/>
            <a:ext cx="1352934" cy="276999"/>
          </a:xfrm>
          <a:prstGeom prst="rect">
            <a:avLst/>
          </a:prstGeom>
          <a:noFill/>
        </p:spPr>
        <p:txBody>
          <a:bodyPr wrap="square" rtlCol="0">
            <a:spAutoFit/>
          </a:bodyPr>
          <a:lstStyle/>
          <a:p>
            <a:r>
              <a:rPr lang="en-US" sz="1200" dirty="0"/>
              <a:t>n=3287-3479</a:t>
            </a:r>
          </a:p>
        </p:txBody>
      </p:sp>
      <p:graphicFrame>
        <p:nvGraphicFramePr>
          <p:cNvPr id="11" name="Content Placeholder 5">
            <a:extLst>
              <a:ext uri="{FF2B5EF4-FFF2-40B4-BE49-F238E27FC236}">
                <a16:creationId xmlns:a16="http://schemas.microsoft.com/office/drawing/2014/main" id="{040128D0-BF11-ACB9-F230-D606EB45F0E2}"/>
              </a:ext>
            </a:extLst>
          </p:cNvPr>
          <p:cNvGraphicFramePr>
            <a:graphicFrameLocks noGrp="1"/>
          </p:cNvGraphicFramePr>
          <p:nvPr>
            <p:ph sz="quarter" idx="10"/>
            <p:custDataLst>
              <p:tags r:id="rId2"/>
            </p:custDataLst>
            <p:extLst>
              <p:ext uri="{D42A27DB-BD31-4B8C-83A1-F6EECF244321}">
                <p14:modId xmlns:p14="http://schemas.microsoft.com/office/powerpoint/2010/main" val="907034317"/>
              </p:ext>
            </p:extLst>
          </p:nvPr>
        </p:nvGraphicFramePr>
        <p:xfrm>
          <a:off x="309880" y="1602139"/>
          <a:ext cx="5195570" cy="49323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ontent Placeholder 34">
            <a:extLst>
              <a:ext uri="{FF2B5EF4-FFF2-40B4-BE49-F238E27FC236}">
                <a16:creationId xmlns:a16="http://schemas.microsoft.com/office/drawing/2014/main" id="{FB24CC1C-6C5E-DDD0-888B-24D54213DCD5}"/>
              </a:ext>
            </a:extLst>
          </p:cNvPr>
          <p:cNvGraphicFramePr>
            <a:graphicFrameLocks noGrp="1"/>
          </p:cNvGraphicFramePr>
          <p:nvPr>
            <p:ph sz="quarter" idx="13"/>
            <p:extLst>
              <p:ext uri="{D42A27DB-BD31-4B8C-83A1-F6EECF244321}">
                <p14:modId xmlns:p14="http://schemas.microsoft.com/office/powerpoint/2010/main" val="795569782"/>
              </p:ext>
            </p:extLst>
          </p:nvPr>
        </p:nvGraphicFramePr>
        <p:xfrm>
          <a:off x="6550025" y="1566864"/>
          <a:ext cx="5327650" cy="4932362"/>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46761A33-A6A8-5C45-3E21-C4D60A1E166B}"/>
              </a:ext>
            </a:extLst>
          </p:cNvPr>
          <p:cNvSpPr txBox="1"/>
          <p:nvPr/>
        </p:nvSpPr>
        <p:spPr>
          <a:xfrm>
            <a:off x="2889501" y="3744255"/>
            <a:ext cx="2468880" cy="1169551"/>
          </a:xfrm>
          <a:prstGeom prst="rect">
            <a:avLst/>
          </a:prstGeom>
          <a:noFill/>
        </p:spPr>
        <p:txBody>
          <a:bodyPr wrap="square" rtlCol="0">
            <a:spAutoFit/>
          </a:bodyPr>
          <a:lstStyle/>
          <a:p>
            <a:r>
              <a:rPr lang="en-US" sz="1400" dirty="0"/>
              <a:t>Respondents were asked to rate the response on a level of importance. These responses reflect Extremely Important + Moderately Important</a:t>
            </a:r>
          </a:p>
        </p:txBody>
      </p:sp>
      <p:sp>
        <p:nvSpPr>
          <p:cNvPr id="6" name="TextBox 5">
            <a:extLst>
              <a:ext uri="{FF2B5EF4-FFF2-40B4-BE49-F238E27FC236}">
                <a16:creationId xmlns:a16="http://schemas.microsoft.com/office/drawing/2014/main" id="{C16D5105-32C3-2DF8-5509-613F9B5F35F3}"/>
              </a:ext>
            </a:extLst>
          </p:cNvPr>
          <p:cNvSpPr txBox="1"/>
          <p:nvPr/>
        </p:nvSpPr>
        <p:spPr>
          <a:xfrm>
            <a:off x="7109711" y="2628668"/>
            <a:ext cx="2468880" cy="1169551"/>
          </a:xfrm>
          <a:prstGeom prst="rect">
            <a:avLst/>
          </a:prstGeom>
          <a:noFill/>
        </p:spPr>
        <p:txBody>
          <a:bodyPr wrap="square" rtlCol="0">
            <a:spAutoFit/>
          </a:bodyPr>
          <a:lstStyle/>
          <a:p>
            <a:r>
              <a:rPr lang="en-US" sz="1400" dirty="0"/>
              <a:t>Respondents were asked to rate the response on a level of satisfaction. These responses reflect Very Satisfied + Somewhat Important</a:t>
            </a:r>
          </a:p>
        </p:txBody>
      </p:sp>
    </p:spTree>
    <p:extLst>
      <p:ext uri="{BB962C8B-B14F-4D97-AF65-F5344CB8AC3E}">
        <p14:creationId xmlns:p14="http://schemas.microsoft.com/office/powerpoint/2010/main" val="2202057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2FD170-1C22-397C-6A50-118A9018DF1A}"/>
              </a:ext>
            </a:extLst>
          </p:cNvPr>
          <p:cNvSpPr>
            <a:spLocks noGrp="1"/>
          </p:cNvSpPr>
          <p:nvPr>
            <p:ph type="sldNum" sz="quarter" idx="12"/>
          </p:nvPr>
        </p:nvSpPr>
        <p:spPr/>
        <p:txBody>
          <a:bodyPr/>
          <a:lstStyle/>
          <a:p>
            <a:fld id="{71D00C28-2252-7A46-BDE1-23546EACCE2C}" type="slidenum">
              <a:rPr lang="en-US" smtClean="0"/>
              <a:pPr/>
              <a:t>23</a:t>
            </a:fld>
            <a:endParaRPr lang="en-US" dirty="0"/>
          </a:p>
        </p:txBody>
      </p:sp>
      <p:sp>
        <p:nvSpPr>
          <p:cNvPr id="4" name="Title 3">
            <a:extLst>
              <a:ext uri="{FF2B5EF4-FFF2-40B4-BE49-F238E27FC236}">
                <a16:creationId xmlns:a16="http://schemas.microsoft.com/office/drawing/2014/main" id="{B4B48C6C-36FD-961C-1EB6-E93C3E63D820}"/>
              </a:ext>
            </a:extLst>
          </p:cNvPr>
          <p:cNvSpPr>
            <a:spLocks noGrp="1"/>
          </p:cNvSpPr>
          <p:nvPr>
            <p:ph type="title"/>
          </p:nvPr>
        </p:nvSpPr>
        <p:spPr/>
        <p:txBody>
          <a:bodyPr>
            <a:noAutofit/>
          </a:bodyPr>
          <a:lstStyle/>
          <a:p>
            <a:pPr algn="ctr"/>
            <a:r>
              <a:rPr lang="en-US" sz="3000" dirty="0"/>
              <a:t>Although people feel welcomed to contribute positively to their Zonta club (93%), they have less confidence that their Zonta club will be successful in the next five years.</a:t>
            </a:r>
          </a:p>
        </p:txBody>
      </p:sp>
      <p:graphicFrame>
        <p:nvGraphicFramePr>
          <p:cNvPr id="7" name="Content Placeholder 5">
            <a:extLst>
              <a:ext uri="{FF2B5EF4-FFF2-40B4-BE49-F238E27FC236}">
                <a16:creationId xmlns:a16="http://schemas.microsoft.com/office/drawing/2014/main" id="{D60945EB-6E9E-FD29-2DD2-CFC6E3ABDF00}"/>
              </a:ext>
            </a:extLst>
          </p:cNvPr>
          <p:cNvGraphicFramePr>
            <a:graphicFrameLocks noGrp="1"/>
          </p:cNvGraphicFramePr>
          <p:nvPr>
            <p:ph sz="quarter" idx="10"/>
            <p:custDataLst>
              <p:tags r:id="rId2"/>
            </p:custDataLst>
            <p:extLst>
              <p:ext uri="{D42A27DB-BD31-4B8C-83A1-F6EECF244321}">
                <p14:modId xmlns:p14="http://schemas.microsoft.com/office/powerpoint/2010/main" val="3673027122"/>
              </p:ext>
            </p:extLst>
          </p:nvPr>
        </p:nvGraphicFramePr>
        <p:xfrm>
          <a:off x="147704" y="1611310"/>
          <a:ext cx="5327650" cy="48815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ontent Placeholder 5">
            <a:extLst>
              <a:ext uri="{FF2B5EF4-FFF2-40B4-BE49-F238E27FC236}">
                <a16:creationId xmlns:a16="http://schemas.microsoft.com/office/drawing/2014/main" id="{C7FBB370-DFA7-B447-BD54-3AD5CA13F4B3}"/>
              </a:ext>
            </a:extLst>
          </p:cNvPr>
          <p:cNvGraphicFramePr>
            <a:graphicFrameLocks noGrp="1"/>
          </p:cNvGraphicFramePr>
          <p:nvPr>
            <p:ph sz="quarter" idx="13"/>
            <p:custDataLst>
              <p:tags r:id="rId3"/>
            </p:custDataLst>
            <p:extLst>
              <p:ext uri="{D42A27DB-BD31-4B8C-83A1-F6EECF244321}">
                <p14:modId xmlns:p14="http://schemas.microsoft.com/office/powerpoint/2010/main" val="219387870"/>
              </p:ext>
            </p:extLst>
          </p:nvPr>
        </p:nvGraphicFramePr>
        <p:xfrm>
          <a:off x="6447790" y="1560513"/>
          <a:ext cx="5327650" cy="493236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4284268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C4D1AC-29AE-7D27-A639-E86EBCE8D0C8}"/>
              </a:ext>
            </a:extLst>
          </p:cNvPr>
          <p:cNvSpPr>
            <a:spLocks noGrp="1"/>
          </p:cNvSpPr>
          <p:nvPr>
            <p:ph sz="quarter" idx="10"/>
          </p:nvPr>
        </p:nvSpPr>
        <p:spPr/>
        <p:txBody>
          <a:bodyPr>
            <a:noAutofit/>
          </a:bodyPr>
          <a:lstStyle/>
          <a:p>
            <a:r>
              <a:rPr lang="en-US" sz="2400" dirty="0"/>
              <a:t>Women are not supportive of each other in some clubs (bullying, inclusivity, small group make decisions for all)</a:t>
            </a:r>
          </a:p>
          <a:p>
            <a:r>
              <a:rPr lang="en-US" sz="2400" dirty="0"/>
              <a:t>Older members not open to new ways of doing things or new viewpoints</a:t>
            </a:r>
          </a:p>
          <a:p>
            <a:r>
              <a:rPr lang="en-US" sz="2400" dirty="0"/>
              <a:t>Club members interested in organizing activities that are outside of Zonta International’s mission</a:t>
            </a:r>
          </a:p>
          <a:p>
            <a:r>
              <a:rPr lang="en-US" sz="2400" dirty="0"/>
              <a:t>Small membership </a:t>
            </a:r>
          </a:p>
          <a:p>
            <a:r>
              <a:rPr lang="en-US" sz="2400" dirty="0"/>
              <a:t>Lacks direction, strategy, focus</a:t>
            </a:r>
          </a:p>
          <a:p>
            <a:r>
              <a:rPr lang="en-US" sz="2400" dirty="0"/>
              <a:t>Too rigid (too many protocols, complex structure, etc)</a:t>
            </a:r>
          </a:p>
          <a:p>
            <a:r>
              <a:rPr lang="en-US" sz="2400" dirty="0"/>
              <a:t>New members unsure of how to become more involved (or feel their ideas not welcome)</a:t>
            </a:r>
          </a:p>
          <a:p>
            <a:r>
              <a:rPr lang="en-US" sz="2400" dirty="0"/>
              <a:t>Individual (“supporting”) members feel shunned because they’re not part of a club</a:t>
            </a:r>
          </a:p>
          <a:p>
            <a:r>
              <a:rPr lang="en-US" sz="2400" dirty="0"/>
              <a:t>Same people do all the work</a:t>
            </a:r>
          </a:p>
          <a:p>
            <a:endParaRPr lang="en-US" sz="2400" dirty="0"/>
          </a:p>
        </p:txBody>
      </p:sp>
      <p:sp>
        <p:nvSpPr>
          <p:cNvPr id="3" name="Slide Number Placeholder 2">
            <a:extLst>
              <a:ext uri="{FF2B5EF4-FFF2-40B4-BE49-F238E27FC236}">
                <a16:creationId xmlns:a16="http://schemas.microsoft.com/office/drawing/2014/main" id="{E13E592E-A98D-33F2-EBC8-C3A634D222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C6A51EB1-43B7-C5FE-D66F-E1C96612F45A}"/>
              </a:ext>
            </a:extLst>
          </p:cNvPr>
          <p:cNvSpPr>
            <a:spLocks noGrp="1"/>
          </p:cNvSpPr>
          <p:nvPr>
            <p:ph type="title"/>
          </p:nvPr>
        </p:nvSpPr>
        <p:spPr/>
        <p:txBody>
          <a:bodyPr>
            <a:noAutofit/>
          </a:bodyPr>
          <a:lstStyle/>
          <a:p>
            <a:pPr algn="ctr"/>
            <a:r>
              <a:rPr lang="en-US" sz="3500" dirty="0"/>
              <a:t>Zontians who are unsure or said no to feeling welcomed to positively contribute provided these reasons:</a:t>
            </a:r>
          </a:p>
        </p:txBody>
      </p:sp>
    </p:spTree>
    <p:extLst>
      <p:ext uri="{BB962C8B-B14F-4D97-AF65-F5344CB8AC3E}">
        <p14:creationId xmlns:p14="http://schemas.microsoft.com/office/powerpoint/2010/main" val="2703746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2FD170-1C22-397C-6A50-118A9018DF1A}"/>
              </a:ext>
            </a:extLst>
          </p:cNvPr>
          <p:cNvSpPr>
            <a:spLocks noGrp="1"/>
          </p:cNvSpPr>
          <p:nvPr>
            <p:ph type="sldNum" sz="quarter" idx="12"/>
          </p:nvPr>
        </p:nvSpPr>
        <p:spPr/>
        <p:txBody>
          <a:bodyPr/>
          <a:lstStyle/>
          <a:p>
            <a:fld id="{71D00C28-2252-7A46-BDE1-23546EACCE2C}" type="slidenum">
              <a:rPr lang="en-US" smtClean="0"/>
              <a:pPr/>
              <a:t>25</a:t>
            </a:fld>
            <a:endParaRPr lang="en-US" dirty="0"/>
          </a:p>
        </p:txBody>
      </p:sp>
      <p:sp>
        <p:nvSpPr>
          <p:cNvPr id="4" name="Title 3">
            <a:extLst>
              <a:ext uri="{FF2B5EF4-FFF2-40B4-BE49-F238E27FC236}">
                <a16:creationId xmlns:a16="http://schemas.microsoft.com/office/drawing/2014/main" id="{B4B48C6C-36FD-961C-1EB6-E93C3E63D820}"/>
              </a:ext>
            </a:extLst>
          </p:cNvPr>
          <p:cNvSpPr>
            <a:spLocks noGrp="1"/>
          </p:cNvSpPr>
          <p:nvPr>
            <p:ph type="title"/>
          </p:nvPr>
        </p:nvSpPr>
        <p:spPr/>
        <p:txBody>
          <a:bodyPr>
            <a:noAutofit/>
          </a:bodyPr>
          <a:lstStyle/>
          <a:p>
            <a:pPr algn="ctr"/>
            <a:r>
              <a:rPr lang="en-US" sz="2400" dirty="0"/>
              <a:t>Respondents feel less welcome to positively contribute to Zonta International (71%) compared to Zonta club (93% in former slide). 67% feel Zonta International is set up to be successful in the next five years</a:t>
            </a:r>
          </a:p>
        </p:txBody>
      </p:sp>
      <p:graphicFrame>
        <p:nvGraphicFramePr>
          <p:cNvPr id="10" name="Content Placeholder 5">
            <a:extLst>
              <a:ext uri="{FF2B5EF4-FFF2-40B4-BE49-F238E27FC236}">
                <a16:creationId xmlns:a16="http://schemas.microsoft.com/office/drawing/2014/main" id="{587B9A72-D0F8-1F77-F992-C0EFC20ECA7A}"/>
              </a:ext>
            </a:extLst>
          </p:cNvPr>
          <p:cNvGraphicFramePr>
            <a:graphicFrameLocks noGrp="1"/>
          </p:cNvGraphicFramePr>
          <p:nvPr>
            <p:ph sz="quarter" idx="10"/>
            <p:custDataLst>
              <p:tags r:id="rId2"/>
            </p:custDataLst>
            <p:extLst>
              <p:ext uri="{D42A27DB-BD31-4B8C-83A1-F6EECF244321}">
                <p14:modId xmlns:p14="http://schemas.microsoft.com/office/powerpoint/2010/main" val="3556409207"/>
              </p:ext>
            </p:extLst>
          </p:nvPr>
        </p:nvGraphicFramePr>
        <p:xfrm>
          <a:off x="314325" y="1730060"/>
          <a:ext cx="5327650" cy="49323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ontent Placeholder 5">
            <a:extLst>
              <a:ext uri="{FF2B5EF4-FFF2-40B4-BE49-F238E27FC236}">
                <a16:creationId xmlns:a16="http://schemas.microsoft.com/office/drawing/2014/main" id="{9C88CCE0-15CF-BF4B-FF6A-7F3C065DA0AC}"/>
              </a:ext>
            </a:extLst>
          </p:cNvPr>
          <p:cNvGraphicFramePr>
            <a:graphicFrameLocks noGrp="1"/>
          </p:cNvGraphicFramePr>
          <p:nvPr>
            <p:ph sz="quarter" idx="13"/>
            <p:custDataLst>
              <p:tags r:id="rId3"/>
            </p:custDataLst>
            <p:extLst>
              <p:ext uri="{D42A27DB-BD31-4B8C-83A1-F6EECF244321}">
                <p14:modId xmlns:p14="http://schemas.microsoft.com/office/powerpoint/2010/main" val="337567378"/>
              </p:ext>
            </p:extLst>
          </p:nvPr>
        </p:nvGraphicFramePr>
        <p:xfrm>
          <a:off x="6096000" y="1703711"/>
          <a:ext cx="5327650" cy="493236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829147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C4D1AC-29AE-7D27-A639-E86EBCE8D0C8}"/>
              </a:ext>
            </a:extLst>
          </p:cNvPr>
          <p:cNvSpPr>
            <a:spLocks noGrp="1"/>
          </p:cNvSpPr>
          <p:nvPr>
            <p:ph sz="quarter" idx="10"/>
          </p:nvPr>
        </p:nvSpPr>
        <p:spPr/>
        <p:txBody>
          <a:bodyPr>
            <a:noAutofit/>
          </a:bodyPr>
          <a:lstStyle/>
          <a:p>
            <a:r>
              <a:rPr lang="en-US" sz="2200" dirty="0"/>
              <a:t>Unsure of process/process too complex</a:t>
            </a:r>
          </a:p>
          <a:p>
            <a:r>
              <a:rPr lang="en-US" sz="2200" dirty="0"/>
              <a:t>Lack of support from district level</a:t>
            </a:r>
          </a:p>
          <a:p>
            <a:r>
              <a:rPr lang="en-US" sz="2200" dirty="0"/>
              <a:t>Time is limited and it seems time-consuming</a:t>
            </a:r>
          </a:p>
          <a:p>
            <a:r>
              <a:rPr lang="en-US" sz="2200" dirty="0"/>
              <a:t>Too expensive</a:t>
            </a:r>
          </a:p>
          <a:p>
            <a:r>
              <a:rPr lang="en-US" sz="2200" dirty="0"/>
              <a:t>Don’t feel connected because everything is in English</a:t>
            </a:r>
          </a:p>
          <a:p>
            <a:r>
              <a:rPr lang="en-US" sz="2200" dirty="0"/>
              <a:t>Communication issues (both don’t know what’s happening and too many communications)</a:t>
            </a:r>
          </a:p>
          <a:p>
            <a:r>
              <a:rPr lang="en-US" sz="2200" dirty="0"/>
              <a:t>Don’t feel there is connection with club to Zonta International</a:t>
            </a:r>
          </a:p>
          <a:p>
            <a:r>
              <a:rPr lang="en-US" sz="2200" dirty="0"/>
              <a:t>Feel there is resistance to change</a:t>
            </a:r>
          </a:p>
          <a:p>
            <a:r>
              <a:rPr lang="en-US" sz="2200" dirty="0"/>
              <a:t>Contribute already through fees and fund-raising</a:t>
            </a:r>
          </a:p>
          <a:p>
            <a:r>
              <a:rPr lang="en-US" sz="2200" dirty="0"/>
              <a:t>Local region gets little in return</a:t>
            </a:r>
          </a:p>
          <a:p>
            <a:r>
              <a:rPr lang="en-US" sz="2200" dirty="0"/>
              <a:t>New member/haven’t explored getting more involved</a:t>
            </a:r>
          </a:p>
          <a:p>
            <a:r>
              <a:rPr lang="en-US" sz="2200" dirty="0"/>
              <a:t>ZI doesn’t collaborate well with districts</a:t>
            </a:r>
          </a:p>
          <a:p>
            <a:endParaRPr lang="en-US" sz="2200" dirty="0"/>
          </a:p>
        </p:txBody>
      </p:sp>
      <p:sp>
        <p:nvSpPr>
          <p:cNvPr id="3" name="Slide Number Placeholder 2">
            <a:extLst>
              <a:ext uri="{FF2B5EF4-FFF2-40B4-BE49-F238E27FC236}">
                <a16:creationId xmlns:a16="http://schemas.microsoft.com/office/drawing/2014/main" id="{E13E592E-A98D-33F2-EBC8-C3A634D222C7}"/>
              </a:ext>
            </a:extLst>
          </p:cNvPr>
          <p:cNvSpPr>
            <a:spLocks noGrp="1"/>
          </p:cNvSpPr>
          <p:nvPr>
            <p:ph type="sldNum" sz="quarter" idx="12"/>
          </p:nvPr>
        </p:nvSpPr>
        <p:spPr/>
        <p:txBody>
          <a:bodyPr/>
          <a:lstStyle/>
          <a:p>
            <a:fld id="{71D00C28-2252-7A46-BDE1-23546EACCE2C}" type="slidenum">
              <a:rPr lang="en-US" smtClean="0"/>
              <a:pPr/>
              <a:t>26</a:t>
            </a:fld>
            <a:endParaRPr lang="en-US" dirty="0"/>
          </a:p>
        </p:txBody>
      </p:sp>
      <p:sp>
        <p:nvSpPr>
          <p:cNvPr id="4" name="Title 3">
            <a:extLst>
              <a:ext uri="{FF2B5EF4-FFF2-40B4-BE49-F238E27FC236}">
                <a16:creationId xmlns:a16="http://schemas.microsoft.com/office/drawing/2014/main" id="{C6A51EB1-43B7-C5FE-D66F-E1C96612F45A}"/>
              </a:ext>
            </a:extLst>
          </p:cNvPr>
          <p:cNvSpPr>
            <a:spLocks noGrp="1"/>
          </p:cNvSpPr>
          <p:nvPr>
            <p:ph type="title"/>
          </p:nvPr>
        </p:nvSpPr>
        <p:spPr/>
        <p:txBody>
          <a:bodyPr>
            <a:noAutofit/>
          </a:bodyPr>
          <a:lstStyle/>
          <a:p>
            <a:pPr algn="ctr"/>
            <a:r>
              <a:rPr lang="en-US" sz="3000" dirty="0"/>
              <a:t>The reasons Zontians don’t know or don’t think they are welcome to contribute positively to Zonta International</a:t>
            </a:r>
          </a:p>
        </p:txBody>
      </p:sp>
    </p:spTree>
    <p:extLst>
      <p:ext uri="{BB962C8B-B14F-4D97-AF65-F5344CB8AC3E}">
        <p14:creationId xmlns:p14="http://schemas.microsoft.com/office/powerpoint/2010/main" val="2929818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914D9466-066C-4F02-35B0-7C05E947562F}"/>
              </a:ext>
            </a:extLst>
          </p:cNvPr>
          <p:cNvGraphicFramePr>
            <a:graphicFrameLocks noGrp="1"/>
          </p:cNvGraphicFramePr>
          <p:nvPr>
            <p:ph sz="quarter" idx="10"/>
            <p:extLst>
              <p:ext uri="{D42A27DB-BD31-4B8C-83A1-F6EECF244321}">
                <p14:modId xmlns:p14="http://schemas.microsoft.com/office/powerpoint/2010/main" val="2774357488"/>
              </p:ext>
            </p:extLst>
          </p:nvPr>
        </p:nvGraphicFramePr>
        <p:xfrm>
          <a:off x="309563" y="1290638"/>
          <a:ext cx="11577637" cy="4933950"/>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E6971205-9DEF-B43C-CABA-7A1615744C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20E8FEBE-789C-3099-47E3-3744B4200C49}"/>
              </a:ext>
            </a:extLst>
          </p:cNvPr>
          <p:cNvSpPr>
            <a:spLocks noGrp="1"/>
          </p:cNvSpPr>
          <p:nvPr>
            <p:ph type="title"/>
          </p:nvPr>
        </p:nvSpPr>
        <p:spPr/>
        <p:txBody>
          <a:bodyPr>
            <a:noAutofit/>
          </a:bodyPr>
          <a:lstStyle/>
          <a:p>
            <a:pPr algn="ctr"/>
            <a:r>
              <a:rPr lang="en-US" sz="2800" dirty="0"/>
              <a:t>72% of respondents find the current club model very desirable/desirable, followed by 52% that find a model that allows participants to act as advocates to be very desirable/desirable</a:t>
            </a:r>
          </a:p>
        </p:txBody>
      </p:sp>
      <p:sp>
        <p:nvSpPr>
          <p:cNvPr id="10" name="TextBox 9">
            <a:extLst>
              <a:ext uri="{FF2B5EF4-FFF2-40B4-BE49-F238E27FC236}">
                <a16:creationId xmlns:a16="http://schemas.microsoft.com/office/drawing/2014/main" id="{6670A21C-207C-678D-DCAB-0D7C6D6371E0}"/>
              </a:ext>
            </a:extLst>
          </p:cNvPr>
          <p:cNvSpPr txBox="1"/>
          <p:nvPr>
            <p:custDataLst>
              <p:tags r:id="rId2"/>
            </p:custDataLst>
          </p:nvPr>
        </p:nvSpPr>
        <p:spPr>
          <a:xfrm>
            <a:off x="595630" y="6214776"/>
            <a:ext cx="107010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Zonta International is exploring alternate options of how people can participate with Zonta in the future. As you consider the variety of ways people might want to participate in the mission of empowering women and girls, how do you view the following engagement models? </a:t>
            </a:r>
          </a:p>
        </p:txBody>
      </p:sp>
      <p:sp>
        <p:nvSpPr>
          <p:cNvPr id="11" name="TextBox 10">
            <a:extLst>
              <a:ext uri="{FF2B5EF4-FFF2-40B4-BE49-F238E27FC236}">
                <a16:creationId xmlns:a16="http://schemas.microsoft.com/office/drawing/2014/main" id="{FA528A38-CA47-5810-1D80-B0F5EC157436}"/>
              </a:ext>
            </a:extLst>
          </p:cNvPr>
          <p:cNvSpPr txBox="1"/>
          <p:nvPr>
            <p:custDataLst>
              <p:tags r:id="rId3"/>
            </p:custDataLst>
          </p:nvPr>
        </p:nvSpPr>
        <p:spPr>
          <a:xfrm>
            <a:off x="10028555" y="5567362"/>
            <a:ext cx="13529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n=3753</a:t>
            </a:r>
          </a:p>
        </p:txBody>
      </p:sp>
    </p:spTree>
    <p:custDataLst>
      <p:tags r:id="rId1"/>
    </p:custDataLst>
    <p:extLst>
      <p:ext uri="{BB962C8B-B14F-4D97-AF65-F5344CB8AC3E}">
        <p14:creationId xmlns:p14="http://schemas.microsoft.com/office/powerpoint/2010/main" val="2293820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8" name="Freeform: Shape 3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477981" y="1122363"/>
            <a:ext cx="4023360" cy="320413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Light" panose="020F0302020204030204"/>
                <a:ea typeface="+mn-ea"/>
                <a:cs typeface="+mn-cs"/>
              </a:rPr>
              <a:t>Questions?</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622" y="625684"/>
            <a:ext cx="4364304" cy="5455380"/>
          </a:xfrm>
          <a:prstGeom prst="rect">
            <a:avLst/>
          </a:prstGeom>
        </p:spPr>
      </p:pic>
    </p:spTree>
    <p:extLst>
      <p:ext uri="{BB962C8B-B14F-4D97-AF65-F5344CB8AC3E}">
        <p14:creationId xmlns:p14="http://schemas.microsoft.com/office/powerpoint/2010/main" val="1512806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E07C1E-F23A-B6E3-811E-42F20EC00A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Title 1">
            <a:extLst>
              <a:ext uri="{FF2B5EF4-FFF2-40B4-BE49-F238E27FC236}">
                <a16:creationId xmlns:a16="http://schemas.microsoft.com/office/drawing/2014/main" id="{8FD4E9B8-E95B-0C12-1BF7-426DAF17E41F}"/>
              </a:ext>
            </a:extLst>
          </p:cNvPr>
          <p:cNvSpPr txBox="1">
            <a:spLocks/>
          </p:cNvSpPr>
          <p:nvPr/>
        </p:nvSpPr>
        <p:spPr>
          <a:xfrm>
            <a:off x="1097280" y="758952"/>
            <a:ext cx="10058400" cy="3566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5E72"/>
                </a:solidFill>
                <a:effectLst/>
                <a:uLnTx/>
                <a:uFillTx/>
                <a:latin typeface="Lato" panose="020F0502020204030203" pitchFamily="34" charset="77"/>
                <a:ea typeface="+mj-ea"/>
                <a:cs typeface="+mj-cs"/>
              </a:rPr>
              <a:t>What do club leaders think?</a:t>
            </a:r>
          </a:p>
        </p:txBody>
      </p:sp>
      <p:sp>
        <p:nvSpPr>
          <p:cNvPr id="6" name="Text Placeholder 2">
            <a:extLst>
              <a:ext uri="{FF2B5EF4-FFF2-40B4-BE49-F238E27FC236}">
                <a16:creationId xmlns:a16="http://schemas.microsoft.com/office/drawing/2014/main" id="{29E39C96-80E8-DD81-8A47-4F6C95A77708}"/>
              </a:ext>
            </a:extLst>
          </p:cNvPr>
          <p:cNvSpPr txBox="1">
            <a:spLocks/>
          </p:cNvSpPr>
          <p:nvPr/>
        </p:nvSpPr>
        <p:spPr>
          <a:xfrm>
            <a:off x="1097280" y="3048381"/>
            <a:ext cx="10058400" cy="1143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Those who responded that they were current club presidents or Board members saw a series of questions about Zonta International, its awards program, its fund-raising and its advocacy efforts.</a:t>
            </a:r>
          </a:p>
        </p:txBody>
      </p:sp>
      <p:cxnSp>
        <p:nvCxnSpPr>
          <p:cNvPr id="8" name="Straight Connector 7">
            <a:extLst>
              <a:ext uri="{FF2B5EF4-FFF2-40B4-BE49-F238E27FC236}">
                <a16:creationId xmlns:a16="http://schemas.microsoft.com/office/drawing/2014/main" id="{31980AAE-AD51-C271-40C2-09FD99BE0E75}"/>
              </a:ext>
            </a:extLst>
          </p:cNvPr>
          <p:cNvCxnSpPr/>
          <p:nvPr/>
        </p:nvCxnSpPr>
        <p:spPr>
          <a:xfrm>
            <a:off x="1238250" y="2914650"/>
            <a:ext cx="10668000" cy="0"/>
          </a:xfrm>
          <a:prstGeom prst="line">
            <a:avLst/>
          </a:prstGeom>
          <a:ln w="53975"/>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23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EB8B-25FA-40B4-9656-B13C7441A269}"/>
              </a:ext>
            </a:extLst>
          </p:cNvPr>
          <p:cNvSpPr>
            <a:spLocks noGrp="1"/>
          </p:cNvSpPr>
          <p:nvPr>
            <p:ph type="title"/>
          </p:nvPr>
        </p:nvSpPr>
        <p:spPr/>
        <p:txBody>
          <a:bodyPr>
            <a:noAutofit/>
          </a:bodyPr>
          <a:lstStyle/>
          <a:p>
            <a:r>
              <a:rPr lang="en-US" sz="4800" dirty="0"/>
              <a:t>Agenda</a:t>
            </a:r>
          </a:p>
        </p:txBody>
      </p:sp>
      <p:sp>
        <p:nvSpPr>
          <p:cNvPr id="3" name="Content Placeholder 2">
            <a:extLst>
              <a:ext uri="{FF2B5EF4-FFF2-40B4-BE49-F238E27FC236}">
                <a16:creationId xmlns:a16="http://schemas.microsoft.com/office/drawing/2014/main" id="{EC7BDE10-05A7-459D-94B3-F8F0C306DB08}"/>
              </a:ext>
            </a:extLst>
          </p:cNvPr>
          <p:cNvSpPr>
            <a:spLocks noGrp="1"/>
          </p:cNvSpPr>
          <p:nvPr>
            <p:ph sz="quarter" idx="10"/>
          </p:nvPr>
        </p:nvSpPr>
        <p:spPr>
          <a:xfrm>
            <a:off x="2333625" y="1696590"/>
            <a:ext cx="8791575" cy="4235450"/>
          </a:xfrm>
        </p:spPr>
        <p:txBody>
          <a:bodyPr>
            <a:normAutofit lnSpcReduction="10000"/>
          </a:bodyPr>
          <a:lstStyle/>
          <a:p>
            <a:pPr marR="0" lvl="0">
              <a:spcBef>
                <a:spcPts val="0"/>
              </a:spcBef>
              <a:spcAft>
                <a:spcPts val="0"/>
              </a:spcAft>
              <a:buSzPts val="1000"/>
              <a:buFont typeface="Wingdings" panose="05000000000000000000" pitchFamily="2" charset="2"/>
              <a:buChar char="Ø"/>
              <a:tabLst>
                <a:tab pos="457200" algn="l"/>
              </a:tabLst>
            </a:pPr>
            <a:endParaRPr lang="en-US" sz="3200" dirty="0">
              <a:latin typeface="Lato" panose="020F0502020204030203" pitchFamily="34" charset="0"/>
              <a:ea typeface="Lato" panose="020F0502020204030203" pitchFamily="34" charset="0"/>
              <a:cs typeface="Lato" panose="020F0502020204030203" pitchFamily="34" charset="0"/>
            </a:endParaRPr>
          </a:p>
          <a:p>
            <a:pPr>
              <a:spcBef>
                <a:spcPts val="0"/>
              </a:spcBef>
              <a:buSzPts val="1000"/>
              <a:buFont typeface="Wingdings" panose="05000000000000000000" pitchFamily="2" charset="2"/>
              <a:buChar char="Ø"/>
              <a:tabLst>
                <a:tab pos="457200" algn="l"/>
              </a:tabLst>
            </a:pPr>
            <a:r>
              <a:rPr lang="en-US" sz="3200" dirty="0">
                <a:latin typeface="Lato" panose="020F0502020204030203" pitchFamily="34" charset="0"/>
                <a:ea typeface="Lato" panose="020F0502020204030203" pitchFamily="34" charset="0"/>
                <a:cs typeface="Lato" panose="020F0502020204030203" pitchFamily="34" charset="0"/>
              </a:rPr>
              <a:t>Strategic Planning Update</a:t>
            </a:r>
          </a:p>
          <a:p>
            <a:pPr marL="457200" lvl="1" indent="0">
              <a:spcBef>
                <a:spcPts val="0"/>
              </a:spcBef>
              <a:buSzPts val="1000"/>
              <a:buNone/>
              <a:tabLst>
                <a:tab pos="457200" algn="l"/>
              </a:tabLst>
            </a:pPr>
            <a:r>
              <a:rPr lang="en-US" sz="3200" dirty="0">
                <a:latin typeface="Lato" panose="020F0502020204030203" pitchFamily="34" charset="0"/>
                <a:ea typeface="Lato" panose="020F0502020204030203" pitchFamily="34" charset="0"/>
                <a:cs typeface="Lato" panose="020F0502020204030203" pitchFamily="34" charset="0"/>
              </a:rPr>
              <a:t>Zonta International President Ute Scholz</a:t>
            </a:r>
          </a:p>
          <a:p>
            <a:pPr>
              <a:spcBef>
                <a:spcPts val="0"/>
              </a:spcBef>
              <a:buSzPts val="1000"/>
              <a:buFont typeface="Wingdings" panose="05000000000000000000" pitchFamily="2" charset="2"/>
              <a:buChar char="Ø"/>
              <a:tabLst>
                <a:tab pos="457200" algn="l"/>
              </a:tabLst>
            </a:pPr>
            <a:endParaRPr lang="en-US" sz="3200" dirty="0">
              <a:latin typeface="Lato" panose="020F0502020204030203" pitchFamily="34" charset="0"/>
              <a:ea typeface="Lato" panose="020F0502020204030203" pitchFamily="34" charset="0"/>
              <a:cs typeface="Lato" panose="020F0502020204030203" pitchFamily="34" charset="0"/>
            </a:endParaRPr>
          </a:p>
          <a:p>
            <a:pPr indent="-171450">
              <a:spcBef>
                <a:spcPts val="0"/>
              </a:spcBef>
              <a:buSzPts val="1000"/>
              <a:buFont typeface="Wingdings" panose="05000000000000000000" pitchFamily="2" charset="2"/>
              <a:buChar char="Ø"/>
              <a:tabLst>
                <a:tab pos="228600" algn="l"/>
              </a:tabLst>
            </a:pPr>
            <a:r>
              <a:rPr lang="en-US" sz="3200" dirty="0">
                <a:latin typeface="Lato" panose="020F0502020204030203" pitchFamily="34" charset="0"/>
                <a:ea typeface="Lato" panose="020F0502020204030203" pitchFamily="34" charset="0"/>
                <a:cs typeface="Lato" panose="020F0502020204030203" pitchFamily="34" charset="0"/>
              </a:rPr>
              <a:t>Quantitative Survey Report</a:t>
            </a:r>
          </a:p>
          <a:p>
            <a:pPr marL="514350" lvl="1" indent="0">
              <a:spcBef>
                <a:spcPts val="0"/>
              </a:spcBef>
              <a:buSzPts val="1000"/>
              <a:buNone/>
              <a:tabLst>
                <a:tab pos="228600" algn="l"/>
              </a:tabLst>
            </a:pPr>
            <a:r>
              <a:rPr lang="en-US" sz="3200" dirty="0">
                <a:latin typeface="Lato" panose="020F0502020204030203" pitchFamily="34" charset="0"/>
                <a:ea typeface="Lato" panose="020F0502020204030203" pitchFamily="34" charset="0"/>
                <a:cs typeface="Lato" panose="020F0502020204030203" pitchFamily="34" charset="0"/>
              </a:rPr>
              <a:t>Nikki Golden, CAE, Association Laboratories</a:t>
            </a:r>
          </a:p>
          <a:p>
            <a:pPr>
              <a:spcBef>
                <a:spcPts val="0"/>
              </a:spcBef>
              <a:buSzPts val="1000"/>
              <a:buFont typeface="Wingdings" panose="05000000000000000000" pitchFamily="2" charset="2"/>
              <a:buChar char="Ø"/>
              <a:tabLst>
                <a:tab pos="457200" algn="l"/>
              </a:tabLst>
            </a:pPr>
            <a:endParaRPr lang="en-US" sz="3200" dirty="0">
              <a:latin typeface="Lato" panose="020F0502020204030203" pitchFamily="34" charset="0"/>
              <a:ea typeface="Lato" panose="020F0502020204030203" pitchFamily="34" charset="0"/>
              <a:cs typeface="Lato" panose="020F0502020204030203" pitchFamily="34" charset="0"/>
            </a:endParaRPr>
          </a:p>
          <a:p>
            <a:pPr>
              <a:spcBef>
                <a:spcPts val="0"/>
              </a:spcBef>
              <a:buSzPts val="1000"/>
              <a:buFont typeface="Wingdings" panose="05000000000000000000" pitchFamily="2" charset="2"/>
              <a:buChar char="Ø"/>
              <a:tabLst>
                <a:tab pos="457200" algn="l"/>
              </a:tabLst>
            </a:pPr>
            <a:r>
              <a:rPr lang="en-US" sz="3200" dirty="0">
                <a:latin typeface="Lato" panose="020F0502020204030203" pitchFamily="34" charset="0"/>
                <a:ea typeface="Lato" panose="020F0502020204030203" pitchFamily="34" charset="0"/>
                <a:cs typeface="Lato" panose="020F0502020204030203" pitchFamily="34" charset="0"/>
              </a:rPr>
              <a:t>Next Steps </a:t>
            </a:r>
          </a:p>
          <a:p>
            <a:pPr marL="457200" lvl="1" indent="0">
              <a:spcBef>
                <a:spcPts val="0"/>
              </a:spcBef>
              <a:buSzPts val="1000"/>
              <a:buNone/>
              <a:tabLst>
                <a:tab pos="457200" algn="l"/>
              </a:tabLst>
            </a:pPr>
            <a:r>
              <a:rPr lang="en-US" sz="3200" dirty="0">
                <a:latin typeface="Lato" panose="020F0502020204030203" pitchFamily="34" charset="0"/>
                <a:ea typeface="Lato" panose="020F0502020204030203" pitchFamily="34" charset="0"/>
                <a:cs typeface="Lato" panose="020F0502020204030203" pitchFamily="34" charset="0"/>
              </a:rPr>
              <a:t>Zonta International Treasurer/Secretary Souella Cumming</a:t>
            </a:r>
          </a:p>
          <a:p>
            <a:pPr marL="0" marR="0" indent="0">
              <a:spcBef>
                <a:spcPts val="0"/>
              </a:spcBef>
              <a:spcAft>
                <a:spcPts val="0"/>
              </a:spcAft>
              <a:buNone/>
            </a:pPr>
            <a:endParaRPr lang="en-US" sz="3200" dirty="0">
              <a:effectLst/>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16108820-9838-4A9B-9F45-51EE794C8A6E}"/>
              </a:ext>
            </a:extLst>
          </p:cNvPr>
          <p:cNvSpPr>
            <a:spLocks noGrp="1"/>
          </p:cNvSpPr>
          <p:nvPr>
            <p:ph type="sldNum" sz="quarter" idx="12"/>
          </p:nvPr>
        </p:nvSpPr>
        <p:spPr/>
        <p:txBody>
          <a:bodyPr/>
          <a:lstStyle/>
          <a:p>
            <a:fld id="{71D00C28-2252-7A46-BDE1-23546EACCE2C}" type="slidenum">
              <a:rPr lang="en-US" smtClean="0"/>
              <a:pPr/>
              <a:t>3</a:t>
            </a:fld>
            <a:endParaRPr lang="en-US" dirty="0"/>
          </a:p>
        </p:txBody>
      </p:sp>
    </p:spTree>
    <p:extLst>
      <p:ext uri="{BB962C8B-B14F-4D97-AF65-F5344CB8AC3E}">
        <p14:creationId xmlns:p14="http://schemas.microsoft.com/office/powerpoint/2010/main" val="959035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174B0F-EC1D-BEF4-B438-580369C4DE3B}"/>
              </a:ext>
            </a:extLst>
          </p:cNvPr>
          <p:cNvSpPr>
            <a:spLocks noGrp="1"/>
          </p:cNvSpPr>
          <p:nvPr>
            <p:ph type="sldNum" sz="quarter" idx="12"/>
          </p:nvPr>
        </p:nvSpPr>
        <p:spPr/>
        <p:txBody>
          <a:bodyPr/>
          <a:lstStyle/>
          <a:p>
            <a:fld id="{71D00C28-2252-7A46-BDE1-23546EACCE2C}" type="slidenum">
              <a:rPr lang="en-US" smtClean="0"/>
              <a:pPr/>
              <a:t>30</a:t>
            </a:fld>
            <a:endParaRPr lang="en-US" dirty="0"/>
          </a:p>
        </p:txBody>
      </p:sp>
      <p:sp>
        <p:nvSpPr>
          <p:cNvPr id="4" name="Title 3">
            <a:extLst>
              <a:ext uri="{FF2B5EF4-FFF2-40B4-BE49-F238E27FC236}">
                <a16:creationId xmlns:a16="http://schemas.microsoft.com/office/drawing/2014/main" id="{1745D818-C21B-7973-21C3-9F7E2BDCAFB8}"/>
              </a:ext>
            </a:extLst>
          </p:cNvPr>
          <p:cNvSpPr>
            <a:spLocks noGrp="1"/>
          </p:cNvSpPr>
          <p:nvPr>
            <p:ph type="title"/>
          </p:nvPr>
        </p:nvSpPr>
        <p:spPr>
          <a:xfrm>
            <a:off x="1" y="365125"/>
            <a:ext cx="12157274" cy="701675"/>
          </a:xfrm>
        </p:spPr>
        <p:txBody>
          <a:bodyPr>
            <a:noAutofit/>
          </a:bodyPr>
          <a:lstStyle/>
          <a:p>
            <a:pPr algn="ctr"/>
            <a:r>
              <a:rPr lang="en-US" sz="2800" dirty="0"/>
              <a:t>The majority of Zonta leaders think Zonta International is a reliable communicator (84%) that acts consistently with its public statements (80%)</a:t>
            </a:r>
          </a:p>
        </p:txBody>
      </p:sp>
      <p:graphicFrame>
        <p:nvGraphicFramePr>
          <p:cNvPr id="7" name="Chart 6">
            <a:extLst>
              <a:ext uri="{FF2B5EF4-FFF2-40B4-BE49-F238E27FC236}">
                <a16:creationId xmlns:a16="http://schemas.microsoft.com/office/drawing/2014/main" id="{0B920C63-D50A-0F9D-9C9F-B5D73EE0F2A5}"/>
              </a:ext>
            </a:extLst>
          </p:cNvPr>
          <p:cNvGraphicFramePr/>
          <p:nvPr>
            <p:extLst>
              <p:ext uri="{D42A27DB-BD31-4B8C-83A1-F6EECF244321}">
                <p14:modId xmlns:p14="http://schemas.microsoft.com/office/powerpoint/2010/main" val="2968742991"/>
              </p:ext>
            </p:extLst>
          </p:nvPr>
        </p:nvGraphicFramePr>
        <p:xfrm>
          <a:off x="759460" y="1270000"/>
          <a:ext cx="8052216" cy="533555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4176F976-13D1-7BD4-445F-6220D137EE18}"/>
              </a:ext>
            </a:extLst>
          </p:cNvPr>
          <p:cNvSpPr txBox="1"/>
          <p:nvPr>
            <p:custDataLst>
              <p:tags r:id="rId2"/>
            </p:custDataLst>
          </p:nvPr>
        </p:nvSpPr>
        <p:spPr>
          <a:xfrm>
            <a:off x="690880" y="6449190"/>
            <a:ext cx="10485120" cy="307777"/>
          </a:xfrm>
          <a:prstGeom prst="rect">
            <a:avLst/>
          </a:prstGeom>
          <a:noFill/>
        </p:spPr>
        <p:txBody>
          <a:bodyPr wrap="square" rtlCol="0">
            <a:spAutoFit/>
          </a:bodyPr>
          <a:lstStyle/>
          <a:p>
            <a:r>
              <a:rPr lang="en-US" sz="1400" dirty="0"/>
              <a:t>To what extent do you agree or disagree with each of the following statements regarding Zonta International? Zonta International is …</a:t>
            </a:r>
          </a:p>
        </p:txBody>
      </p:sp>
      <p:sp>
        <p:nvSpPr>
          <p:cNvPr id="9" name="TextBox 8">
            <a:extLst>
              <a:ext uri="{FF2B5EF4-FFF2-40B4-BE49-F238E27FC236}">
                <a16:creationId xmlns:a16="http://schemas.microsoft.com/office/drawing/2014/main" id="{C6D1444A-F0FB-2D0E-4D2C-E80F2923056B}"/>
              </a:ext>
            </a:extLst>
          </p:cNvPr>
          <p:cNvSpPr txBox="1"/>
          <p:nvPr/>
        </p:nvSpPr>
        <p:spPr>
          <a:xfrm>
            <a:off x="9002176" y="6070591"/>
            <a:ext cx="2590800" cy="276999"/>
          </a:xfrm>
          <a:prstGeom prst="rect">
            <a:avLst/>
          </a:prstGeom>
          <a:noFill/>
        </p:spPr>
        <p:txBody>
          <a:bodyPr wrap="square" rtlCol="0">
            <a:spAutoFit/>
          </a:bodyPr>
          <a:lstStyle/>
          <a:p>
            <a:r>
              <a:rPr lang="en-US" sz="1200" dirty="0"/>
              <a:t>n=1243-1218</a:t>
            </a:r>
          </a:p>
        </p:txBody>
      </p:sp>
      <p:sp>
        <p:nvSpPr>
          <p:cNvPr id="2" name="TextBox 1">
            <a:extLst>
              <a:ext uri="{FF2B5EF4-FFF2-40B4-BE49-F238E27FC236}">
                <a16:creationId xmlns:a16="http://schemas.microsoft.com/office/drawing/2014/main" id="{B34F4A01-0C90-83C9-4880-1B43E1D75058}"/>
              </a:ext>
            </a:extLst>
          </p:cNvPr>
          <p:cNvSpPr txBox="1"/>
          <p:nvPr/>
        </p:nvSpPr>
        <p:spPr>
          <a:xfrm>
            <a:off x="9414075" y="2590800"/>
            <a:ext cx="2178901" cy="1815882"/>
          </a:xfrm>
          <a:prstGeom prst="rect">
            <a:avLst/>
          </a:prstGeom>
          <a:noFill/>
        </p:spPr>
        <p:txBody>
          <a:bodyPr wrap="square" rtlCol="0">
            <a:spAutoFit/>
          </a:bodyPr>
          <a:lstStyle/>
          <a:p>
            <a:r>
              <a:rPr lang="en-US" sz="1400" dirty="0"/>
              <a:t>These questions were displayed individually, and respondents were asked on a 5-point scale whether they agreed with the statement. These percentages represent strongly agree + agree.</a:t>
            </a:r>
          </a:p>
        </p:txBody>
      </p:sp>
    </p:spTree>
    <p:custDataLst>
      <p:tags r:id="rId1"/>
    </p:custDataLst>
    <p:extLst>
      <p:ext uri="{BB962C8B-B14F-4D97-AF65-F5344CB8AC3E}">
        <p14:creationId xmlns:p14="http://schemas.microsoft.com/office/powerpoint/2010/main" val="67513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4A3DB34-643F-CFB0-96D3-232CFBED8FDE}"/>
              </a:ext>
            </a:extLst>
          </p:cNvPr>
          <p:cNvGraphicFramePr>
            <a:graphicFrameLocks noGrp="1"/>
          </p:cNvGraphicFramePr>
          <p:nvPr>
            <p:ph sz="quarter" idx="10"/>
            <p:extLst>
              <p:ext uri="{D42A27DB-BD31-4B8C-83A1-F6EECF244321}">
                <p14:modId xmlns:p14="http://schemas.microsoft.com/office/powerpoint/2010/main" val="635199344"/>
              </p:ext>
            </p:extLst>
          </p:nvPr>
        </p:nvGraphicFramePr>
        <p:xfrm>
          <a:off x="309880" y="1498905"/>
          <a:ext cx="11577637" cy="4933950"/>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E13E592E-A98D-33F2-EBC8-C3A634D222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C6A51EB1-43B7-C5FE-D66F-E1C96612F45A}"/>
              </a:ext>
            </a:extLst>
          </p:cNvPr>
          <p:cNvSpPr>
            <a:spLocks noGrp="1"/>
          </p:cNvSpPr>
          <p:nvPr>
            <p:ph type="title"/>
          </p:nvPr>
        </p:nvSpPr>
        <p:spPr/>
        <p:txBody>
          <a:bodyPr>
            <a:noAutofit/>
          </a:bodyPr>
          <a:lstStyle/>
          <a:p>
            <a:pPr algn="ctr"/>
            <a:r>
              <a:rPr lang="en-US" sz="3000" dirty="0"/>
              <a:t>Engineering, public affairs, STEM and business are still important areas to focus Zonta International’s scholarship dollars (85%), according to club leaders</a:t>
            </a:r>
          </a:p>
        </p:txBody>
      </p:sp>
      <p:sp>
        <p:nvSpPr>
          <p:cNvPr id="11" name="TextBox 10">
            <a:extLst>
              <a:ext uri="{FF2B5EF4-FFF2-40B4-BE49-F238E27FC236}">
                <a16:creationId xmlns:a16="http://schemas.microsoft.com/office/drawing/2014/main" id="{53AA4794-83A5-D9AB-6BF3-95CF9F181DA3}"/>
              </a:ext>
            </a:extLst>
          </p:cNvPr>
          <p:cNvSpPr txBox="1"/>
          <p:nvPr>
            <p:custDataLst>
              <p:tags r:id="rId2"/>
            </p:custDataLst>
          </p:nvPr>
        </p:nvSpPr>
        <p:spPr>
          <a:xfrm>
            <a:off x="1249680" y="6259338"/>
            <a:ext cx="100482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To what extent do you agree or disagree with each of the following statements regarding Zonta International’s education awards (Amelia Earhart Fellowship, Women in Business Scholarship, Women in STEM Scholarship, Young Women in Public Affairs Award)?</a:t>
            </a:r>
          </a:p>
        </p:txBody>
      </p:sp>
      <p:sp>
        <p:nvSpPr>
          <p:cNvPr id="12" name="TextBox 11">
            <a:extLst>
              <a:ext uri="{FF2B5EF4-FFF2-40B4-BE49-F238E27FC236}">
                <a16:creationId xmlns:a16="http://schemas.microsoft.com/office/drawing/2014/main" id="{EA0B5518-95C0-D3FC-F26A-65EDF75C98FD}"/>
              </a:ext>
            </a:extLst>
          </p:cNvPr>
          <p:cNvSpPr txBox="1"/>
          <p:nvPr>
            <p:custDataLst>
              <p:tags r:id="rId3"/>
            </p:custDataLst>
          </p:nvPr>
        </p:nvSpPr>
        <p:spPr>
          <a:xfrm>
            <a:off x="10109208" y="5831383"/>
            <a:ext cx="13529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n=1239</a:t>
            </a:r>
          </a:p>
        </p:txBody>
      </p:sp>
    </p:spTree>
    <p:custDataLst>
      <p:tags r:id="rId1"/>
    </p:custDataLst>
    <p:extLst>
      <p:ext uri="{BB962C8B-B14F-4D97-AF65-F5344CB8AC3E}">
        <p14:creationId xmlns:p14="http://schemas.microsoft.com/office/powerpoint/2010/main" val="2191405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C9EE66A-1F50-E144-D52C-806DBA70BE50}"/>
              </a:ext>
            </a:extLst>
          </p:cNvPr>
          <p:cNvGraphicFramePr>
            <a:graphicFrameLocks noGrp="1"/>
          </p:cNvGraphicFramePr>
          <p:nvPr>
            <p:ph sz="quarter" idx="10"/>
            <p:extLst>
              <p:ext uri="{D42A27DB-BD31-4B8C-83A1-F6EECF244321}">
                <p14:modId xmlns:p14="http://schemas.microsoft.com/office/powerpoint/2010/main" val="4158542601"/>
              </p:ext>
            </p:extLst>
          </p:nvPr>
        </p:nvGraphicFramePr>
        <p:xfrm>
          <a:off x="752475" y="1066800"/>
          <a:ext cx="10795000" cy="6093460"/>
        </p:xfrm>
        <a:graphic>
          <a:graphicData uri="http://schemas.openxmlformats.org/drawingml/2006/table">
            <a:tbl>
              <a:tblPr/>
              <a:tblGrid>
                <a:gridCol w="10795000">
                  <a:extLst>
                    <a:ext uri="{9D8B030D-6E8A-4147-A177-3AD203B41FA5}">
                      <a16:colId xmlns:a16="http://schemas.microsoft.com/office/drawing/2014/main" val="219188207"/>
                    </a:ext>
                  </a:extLst>
                </a:gridCol>
              </a:tblGrid>
              <a:tr h="1211181">
                <a:tc>
                  <a:txBody>
                    <a:bodyPr/>
                    <a:lstStyle/>
                    <a:p>
                      <a:pPr marL="0" indent="0" algn="l" fontAlgn="b">
                        <a:buFont typeface="Arial" panose="020B0604020202020204" pitchFamily="34" charset="0"/>
                        <a:buNone/>
                      </a:pPr>
                      <a:r>
                        <a:rPr lang="en-US" sz="1800" b="0" i="0" u="none" strike="noStrike" dirty="0">
                          <a:solidFill>
                            <a:srgbClr val="000000"/>
                          </a:solidFill>
                          <a:effectLst/>
                          <a:latin typeface="Calibri" panose="020F0502020204030204" pitchFamily="34" charset="0"/>
                        </a:rPr>
                        <a:t>Unnecessary to give scholarships</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rgbClr val="000000"/>
                          </a:solidFill>
                          <a:effectLst/>
                          <a:latin typeface="Calibri" panose="020F0502020204030204" pitchFamily="34" charset="0"/>
                        </a:rPr>
                        <a:t>Better allocate to advocacy or service projects  benefiting more rather than benefit a few scholars</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rgbClr val="000000"/>
                          </a:solidFill>
                          <a:effectLst/>
                          <a:latin typeface="Calibri" panose="020F0502020204030204" pitchFamily="34" charset="0"/>
                        </a:rPr>
                        <a:t>I do not think that these Scholarships are very necessary</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1400" b="0" i="0" u="none" strike="noStrike" dirty="0">
                        <a:solidFill>
                          <a:srgbClr val="000000"/>
                        </a:solidFill>
                        <a:effectLst/>
                        <a:latin typeface="Calibri" panose="020F0502020204030204" pitchFamily="34" charset="0"/>
                      </a:endParaRPr>
                    </a:p>
                    <a:p>
                      <a:pPr marL="0" indent="0" algn="l" fontAlgn="b">
                        <a:buFont typeface="Arial" panose="020B0604020202020204" pitchFamily="34" charset="0"/>
                        <a:buNone/>
                      </a:pPr>
                      <a:r>
                        <a:rPr lang="en-US" sz="1800" b="0" i="0" u="none" strike="noStrike" dirty="0">
                          <a:solidFill>
                            <a:srgbClr val="000000"/>
                          </a:solidFill>
                          <a:effectLst/>
                          <a:latin typeface="Calibri" panose="020F0502020204030204" pitchFamily="34" charset="0"/>
                        </a:rPr>
                        <a:t>Less structure to how money is spent</a:t>
                      </a:r>
                    </a:p>
                    <a:p>
                      <a:pPr marL="285750"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Any area of education that helps women and girls getting a scholarship to help them reach a higher education</a:t>
                      </a:r>
                    </a:p>
                  </a:txBody>
                  <a:tcPr marL="6350" marR="6350" marT="6350" marB="0" anchor="b">
                    <a:lnL>
                      <a:noFill/>
                    </a:lnL>
                    <a:lnR>
                      <a:noFill/>
                    </a:lnR>
                    <a:lnT>
                      <a:noFill/>
                    </a:lnT>
                    <a:lnB>
                      <a:noFill/>
                    </a:lnB>
                  </a:tcPr>
                </a:tc>
                <a:extLst>
                  <a:ext uri="{0D108BD9-81ED-4DB2-BD59-A6C34878D82A}">
                    <a16:rowId xmlns:a16="http://schemas.microsoft.com/office/drawing/2014/main" val="3978514624"/>
                  </a:ext>
                </a:extLst>
              </a:tr>
              <a:tr h="188940">
                <a:tc>
                  <a:txBody>
                    <a:bodyPr/>
                    <a:lstStyle/>
                    <a:p>
                      <a:pPr marL="285750"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Education</a:t>
                      </a:r>
                    </a:p>
                  </a:txBody>
                  <a:tcPr marL="6350" marR="6350" marT="6350" marB="0" anchor="b">
                    <a:lnL>
                      <a:noFill/>
                    </a:lnL>
                    <a:lnR>
                      <a:noFill/>
                    </a:lnR>
                    <a:lnT>
                      <a:noFill/>
                    </a:lnT>
                    <a:lnB>
                      <a:noFill/>
                    </a:lnB>
                  </a:tcPr>
                </a:tc>
                <a:extLst>
                  <a:ext uri="{0D108BD9-81ED-4DB2-BD59-A6C34878D82A}">
                    <a16:rowId xmlns:a16="http://schemas.microsoft.com/office/drawing/2014/main" val="738961613"/>
                  </a:ext>
                </a:extLst>
              </a:tr>
              <a:tr h="975279">
                <a:tc>
                  <a:txBody>
                    <a:bodyPr/>
                    <a:lstStyle/>
                    <a:p>
                      <a:pPr marL="285750" indent="-2857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Enabling educational participation for girls in countries where this is a challenge </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rgbClr val="000000"/>
                          </a:solidFill>
                          <a:effectLst/>
                          <a:latin typeface="Calibri" panose="020F0502020204030204" pitchFamily="34" charset="0"/>
                        </a:rPr>
                        <a:t>I think there could be scholarships also in "soft" areas like social studies, pedagogy, psychology - not only the male-dominated fields of education are to give recognition in gender issues </a:t>
                      </a:r>
                    </a:p>
                    <a:p>
                      <a:pPr marL="0" indent="0" algn="l" fontAlgn="b">
                        <a:buFont typeface="Arial" panose="020B0604020202020204" pitchFamily="34" charset="0"/>
                        <a:buNone/>
                      </a:pPr>
                      <a:endParaRPr lang="en-US" sz="1400" b="0" i="0" u="none" strike="noStrike" dirty="0">
                        <a:solidFill>
                          <a:srgbClr val="000000"/>
                        </a:solidFill>
                        <a:effectLst/>
                        <a:latin typeface="Calibri" panose="020F0502020204030204" pitchFamily="34" charset="0"/>
                      </a:endParaRPr>
                    </a:p>
                    <a:p>
                      <a:pPr marL="0" indent="0" algn="l" fontAlgn="b">
                        <a:buFont typeface="Arial" panose="020B0604020202020204" pitchFamily="34" charset="0"/>
                        <a:buNone/>
                      </a:pPr>
                      <a:r>
                        <a:rPr lang="en-US" sz="1800" b="0" i="0" u="none" strike="noStrike" dirty="0">
                          <a:solidFill>
                            <a:srgbClr val="000000"/>
                          </a:solidFill>
                          <a:effectLst/>
                          <a:latin typeface="Calibri" panose="020F0502020204030204" pitchFamily="34" charset="0"/>
                        </a:rPr>
                        <a:t>Media/public policy/health care</a:t>
                      </a:r>
                    </a:p>
                  </a:txBody>
                  <a:tcPr marL="6350" marR="6350" marT="6350" marB="0" anchor="b">
                    <a:lnL>
                      <a:noFill/>
                    </a:lnL>
                    <a:lnR>
                      <a:noFill/>
                    </a:lnR>
                    <a:lnT>
                      <a:noFill/>
                    </a:lnT>
                    <a:lnB>
                      <a:noFill/>
                    </a:lnB>
                  </a:tcPr>
                </a:tc>
                <a:extLst>
                  <a:ext uri="{0D108BD9-81ED-4DB2-BD59-A6C34878D82A}">
                    <a16:rowId xmlns:a16="http://schemas.microsoft.com/office/drawing/2014/main" val="2083029647"/>
                  </a:ext>
                </a:extLst>
              </a:tr>
              <a:tr h="188940">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Degrees in media to promote advocacy, medical</a:t>
                      </a:r>
                    </a:p>
                  </a:txBody>
                  <a:tcPr marL="6350" marR="6350" marT="6350" marB="0" anchor="b">
                    <a:lnL>
                      <a:noFill/>
                    </a:lnL>
                    <a:lnR>
                      <a:noFill/>
                    </a:lnR>
                    <a:lnT>
                      <a:noFill/>
                    </a:lnT>
                    <a:lnB>
                      <a:noFill/>
                    </a:lnB>
                  </a:tcPr>
                </a:tc>
                <a:extLst>
                  <a:ext uri="{0D108BD9-81ED-4DB2-BD59-A6C34878D82A}">
                    <a16:rowId xmlns:a16="http://schemas.microsoft.com/office/drawing/2014/main" val="2296692525"/>
                  </a:ext>
                </a:extLst>
              </a:tr>
              <a:tr h="188940">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Entrepreneurial efforts, big &amp; small</a:t>
                      </a:r>
                    </a:p>
                  </a:txBody>
                  <a:tcPr marL="6350" marR="6350" marT="6350" marB="0" anchor="b">
                    <a:lnL>
                      <a:noFill/>
                    </a:lnL>
                    <a:lnR>
                      <a:noFill/>
                    </a:lnR>
                    <a:lnT>
                      <a:noFill/>
                    </a:lnT>
                    <a:lnB>
                      <a:noFill/>
                    </a:lnB>
                  </a:tcPr>
                </a:tc>
                <a:extLst>
                  <a:ext uri="{0D108BD9-81ED-4DB2-BD59-A6C34878D82A}">
                    <a16:rowId xmlns:a16="http://schemas.microsoft.com/office/drawing/2014/main" val="2889374344"/>
                  </a:ext>
                </a:extLst>
              </a:tr>
              <a:tr h="188940">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Health policy, medicine. </a:t>
                      </a:r>
                    </a:p>
                  </a:txBody>
                  <a:tcPr marL="6350" marR="6350" marT="6350" marB="0" anchor="b">
                    <a:lnL>
                      <a:noFill/>
                    </a:lnL>
                    <a:lnR>
                      <a:noFill/>
                    </a:lnR>
                    <a:lnT>
                      <a:noFill/>
                    </a:lnT>
                    <a:lnB>
                      <a:noFill/>
                    </a:lnB>
                  </a:tcPr>
                </a:tc>
                <a:extLst>
                  <a:ext uri="{0D108BD9-81ED-4DB2-BD59-A6C34878D82A}">
                    <a16:rowId xmlns:a16="http://schemas.microsoft.com/office/drawing/2014/main" val="1191718452"/>
                  </a:ext>
                </a:extLst>
              </a:tr>
              <a:tr h="188940">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Many young women are employed in the health sector so targeted scholarships in this area would help many women achieve their goals</a:t>
                      </a:r>
                    </a:p>
                  </a:txBody>
                  <a:tcPr marL="6350" marR="6350" marT="6350" marB="0" anchor="b">
                    <a:lnL>
                      <a:noFill/>
                    </a:lnL>
                    <a:lnR>
                      <a:noFill/>
                    </a:lnR>
                    <a:lnT>
                      <a:noFill/>
                    </a:lnT>
                    <a:lnB>
                      <a:noFill/>
                    </a:lnB>
                  </a:tcPr>
                </a:tc>
                <a:extLst>
                  <a:ext uri="{0D108BD9-81ED-4DB2-BD59-A6C34878D82A}">
                    <a16:rowId xmlns:a16="http://schemas.microsoft.com/office/drawing/2014/main" val="1826194247"/>
                  </a:ext>
                </a:extLst>
              </a:tr>
              <a:tr h="188940">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Medical field</a:t>
                      </a:r>
                    </a:p>
                  </a:txBody>
                  <a:tcPr marL="6350" marR="6350" marT="6350" marB="0" anchor="b">
                    <a:lnL>
                      <a:noFill/>
                    </a:lnL>
                    <a:lnR>
                      <a:noFill/>
                    </a:lnR>
                    <a:lnT>
                      <a:noFill/>
                    </a:lnT>
                    <a:lnB>
                      <a:noFill/>
                    </a:lnB>
                  </a:tcPr>
                </a:tc>
                <a:extLst>
                  <a:ext uri="{0D108BD9-81ED-4DB2-BD59-A6C34878D82A}">
                    <a16:rowId xmlns:a16="http://schemas.microsoft.com/office/drawing/2014/main" val="1300495072"/>
                  </a:ext>
                </a:extLst>
              </a:tr>
              <a:tr h="188940">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Medicine, entrepreneurship </a:t>
                      </a:r>
                    </a:p>
                  </a:txBody>
                  <a:tcPr marL="6350" marR="6350" marT="6350" marB="0" anchor="b">
                    <a:lnL>
                      <a:noFill/>
                    </a:lnL>
                    <a:lnR>
                      <a:noFill/>
                    </a:lnR>
                    <a:lnT>
                      <a:noFill/>
                    </a:lnT>
                    <a:lnB>
                      <a:noFill/>
                    </a:lnB>
                  </a:tcPr>
                </a:tc>
                <a:extLst>
                  <a:ext uri="{0D108BD9-81ED-4DB2-BD59-A6C34878D82A}">
                    <a16:rowId xmlns:a16="http://schemas.microsoft.com/office/drawing/2014/main" val="3343404850"/>
                  </a:ext>
                </a:extLst>
              </a:tr>
              <a:tr h="372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political education and empowerment of women; delivery of health care policy and education; legal education and policy; advocacy and community engagement. </a:t>
                      </a:r>
                    </a:p>
                  </a:txBody>
                  <a:tcPr marL="6350" marR="6350" marT="6350" marB="0" anchor="b">
                    <a:lnL>
                      <a:noFill/>
                    </a:lnL>
                    <a:lnR>
                      <a:noFill/>
                    </a:lnR>
                    <a:lnT>
                      <a:noFill/>
                    </a:lnT>
                    <a:lnB>
                      <a:noFill/>
                    </a:lnB>
                  </a:tcPr>
                </a:tc>
                <a:extLst>
                  <a:ext uri="{0D108BD9-81ED-4DB2-BD59-A6C34878D82A}">
                    <a16:rowId xmlns:a16="http://schemas.microsoft.com/office/drawing/2014/main" val="1849467471"/>
                  </a:ext>
                </a:extLst>
              </a:tr>
              <a:tr h="608321">
                <a:tc>
                  <a:txBody>
                    <a:bodyPr/>
                    <a:lstStyle/>
                    <a:p>
                      <a:pPr marL="171450" indent="-171450" algn="l" fontAlgn="b">
                        <a:buFont typeface="Arial" panose="020B0604020202020204" pitchFamily="34" charset="0"/>
                        <a:buChar char="•"/>
                      </a:pPr>
                      <a:endParaRPr lang="en-US" sz="1400" b="0" i="0" u="none" strike="noStrike" dirty="0">
                        <a:solidFill>
                          <a:srgbClr val="000000"/>
                        </a:solidFill>
                        <a:effectLst/>
                        <a:latin typeface="Calibri" panose="020F0502020204030204" pitchFamily="34" charset="0"/>
                      </a:endParaRPr>
                    </a:p>
                    <a:p>
                      <a:pPr marL="0" indent="0" algn="l" fontAlgn="b">
                        <a:buFont typeface="Arial" panose="020B0604020202020204" pitchFamily="34" charset="0"/>
                        <a:buNone/>
                      </a:pPr>
                      <a:r>
                        <a:rPr lang="en-US" sz="1800" b="0" i="0" u="none" strike="noStrike" dirty="0">
                          <a:solidFill>
                            <a:srgbClr val="000000"/>
                          </a:solidFill>
                          <a:effectLst/>
                          <a:latin typeface="Calibri" panose="020F0502020204030204" pitchFamily="34" charset="0"/>
                        </a:rPr>
                        <a:t>Developing countries</a:t>
                      </a:r>
                    </a:p>
                    <a:p>
                      <a:pPr marL="171450" indent="-1714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primary education in developing countries - scholarships in science and technology</a:t>
                      </a:r>
                    </a:p>
                  </a:txBody>
                  <a:tcPr marL="6350" marR="6350" marT="6350" marB="0" anchor="b">
                    <a:lnL>
                      <a:noFill/>
                    </a:lnL>
                    <a:lnR>
                      <a:noFill/>
                    </a:lnR>
                    <a:lnT>
                      <a:noFill/>
                    </a:lnT>
                    <a:lnB>
                      <a:noFill/>
                    </a:lnB>
                  </a:tcPr>
                </a:tc>
                <a:extLst>
                  <a:ext uri="{0D108BD9-81ED-4DB2-BD59-A6C34878D82A}">
                    <a16:rowId xmlns:a16="http://schemas.microsoft.com/office/drawing/2014/main" val="1451374839"/>
                  </a:ext>
                </a:extLst>
              </a:tr>
              <a:tr h="372419">
                <a:tc>
                  <a:txBody>
                    <a:bodyPr/>
                    <a:lstStyle/>
                    <a:p>
                      <a:pPr marL="171450" indent="-1714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The poorest girls</a:t>
                      </a:r>
                    </a:p>
                    <a:p>
                      <a:pPr marL="171450" indent="-171450" algn="l" fontAlgn="b">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Women and girls in economic disadvantage. Rewarding excellence out of that context does not speak to me al all.</a:t>
                      </a:r>
                    </a:p>
                  </a:txBody>
                  <a:tcPr marL="6350" marR="6350" marT="6350" marB="0" anchor="b">
                    <a:lnL>
                      <a:noFill/>
                    </a:lnL>
                    <a:lnR>
                      <a:noFill/>
                    </a:lnR>
                    <a:lnT>
                      <a:noFill/>
                    </a:lnT>
                    <a:lnB>
                      <a:noFill/>
                    </a:lnB>
                  </a:tcPr>
                </a:tc>
                <a:extLst>
                  <a:ext uri="{0D108BD9-81ED-4DB2-BD59-A6C34878D82A}">
                    <a16:rowId xmlns:a16="http://schemas.microsoft.com/office/drawing/2014/main" val="446330215"/>
                  </a:ext>
                </a:extLst>
              </a:tr>
              <a:tr h="188940">
                <a:tc>
                  <a:txBody>
                    <a:bodyPr/>
                    <a:lstStyle/>
                    <a:p>
                      <a:pPr marL="0" indent="0" algn="l" fontAlgn="b">
                        <a:buFont typeface="Arial" panose="020B0604020202020204" pitchFamily="34" charset="0"/>
                        <a:buNone/>
                      </a:pPr>
                      <a:endParaRPr lang="en-US" sz="1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716854182"/>
                  </a:ext>
                </a:extLst>
              </a:tr>
              <a:tr h="188940">
                <a:tc>
                  <a:txBody>
                    <a:bodyPr/>
                    <a:lstStyle/>
                    <a:p>
                      <a:pPr marL="0" indent="0" algn="l" fontAlgn="b">
                        <a:buFont typeface="Arial" panose="020B0604020202020204" pitchFamily="34" charset="0"/>
                        <a:buNone/>
                      </a:pPr>
                      <a:endParaRPr lang="en-US" sz="1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530275099"/>
                  </a:ext>
                </a:extLst>
              </a:tr>
            </a:tbl>
          </a:graphicData>
        </a:graphic>
      </p:graphicFrame>
      <p:sp>
        <p:nvSpPr>
          <p:cNvPr id="3" name="Slide Number Placeholder 2">
            <a:extLst>
              <a:ext uri="{FF2B5EF4-FFF2-40B4-BE49-F238E27FC236}">
                <a16:creationId xmlns:a16="http://schemas.microsoft.com/office/drawing/2014/main" id="{235A0540-622F-D5E7-C6CF-05D2312665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1A17D59E-4AD9-96DA-D7A3-61A41983303D}"/>
              </a:ext>
            </a:extLst>
          </p:cNvPr>
          <p:cNvSpPr>
            <a:spLocks noGrp="1"/>
          </p:cNvSpPr>
          <p:nvPr>
            <p:ph type="title"/>
          </p:nvPr>
        </p:nvSpPr>
        <p:spPr>
          <a:xfrm>
            <a:off x="235778" y="231775"/>
            <a:ext cx="11720443" cy="701675"/>
          </a:xfrm>
        </p:spPr>
        <p:txBody>
          <a:bodyPr>
            <a:noAutofit/>
          </a:bodyPr>
          <a:lstStyle/>
          <a:p>
            <a:pPr algn="ctr"/>
            <a:r>
              <a:rPr lang="en-US" sz="3000" dirty="0"/>
              <a:t>What are the areas Zonta International should target with its scholarship dollars?</a:t>
            </a:r>
          </a:p>
        </p:txBody>
      </p:sp>
    </p:spTree>
    <p:extLst>
      <p:ext uri="{BB962C8B-B14F-4D97-AF65-F5344CB8AC3E}">
        <p14:creationId xmlns:p14="http://schemas.microsoft.com/office/powerpoint/2010/main" val="3910725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1F87D6-0035-087B-7FF1-B7571286AD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4" name="Title 3">
            <a:extLst>
              <a:ext uri="{FF2B5EF4-FFF2-40B4-BE49-F238E27FC236}">
                <a16:creationId xmlns:a16="http://schemas.microsoft.com/office/drawing/2014/main" id="{3ADA4D07-D9B7-7DD3-BFBE-279E811E777C}"/>
              </a:ext>
            </a:extLst>
          </p:cNvPr>
          <p:cNvSpPr>
            <a:spLocks noGrp="1"/>
          </p:cNvSpPr>
          <p:nvPr>
            <p:ph type="title"/>
          </p:nvPr>
        </p:nvSpPr>
        <p:spPr/>
        <p:txBody>
          <a:bodyPr>
            <a:noAutofit/>
          </a:bodyPr>
          <a:lstStyle/>
          <a:p>
            <a:pPr algn="ctr"/>
            <a:r>
              <a:rPr lang="en-US" sz="2400" dirty="0"/>
              <a:t>There isn’t a clear reason about the challenges to participate as an advocate, as a plurality indicate none of the above (44%). The next top reason was that they don’t know how to participate in Zonta International’s advocacy efforts</a:t>
            </a:r>
          </a:p>
        </p:txBody>
      </p:sp>
      <p:graphicFrame>
        <p:nvGraphicFramePr>
          <p:cNvPr id="5" name="Content Placeholder 5">
            <a:extLst>
              <a:ext uri="{FF2B5EF4-FFF2-40B4-BE49-F238E27FC236}">
                <a16:creationId xmlns:a16="http://schemas.microsoft.com/office/drawing/2014/main" id="{5598F556-0852-B7DE-0B63-D08160F7ACB2}"/>
              </a:ext>
            </a:extLst>
          </p:cNvPr>
          <p:cNvGraphicFramePr>
            <a:graphicFrameLocks/>
          </p:cNvGraphicFramePr>
          <p:nvPr>
            <p:custDataLst>
              <p:tags r:id="rId2"/>
            </p:custDataLst>
            <p:extLst>
              <p:ext uri="{D42A27DB-BD31-4B8C-83A1-F6EECF244321}">
                <p14:modId xmlns:p14="http://schemas.microsoft.com/office/powerpoint/2010/main" val="4255571611"/>
              </p:ext>
            </p:extLst>
          </p:nvPr>
        </p:nvGraphicFramePr>
        <p:xfrm>
          <a:off x="1280160" y="1414015"/>
          <a:ext cx="8534400" cy="4800600"/>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F6628C49-F9C1-7CD6-4D1D-96CDEEDD0CB2}"/>
              </a:ext>
            </a:extLst>
          </p:cNvPr>
          <p:cNvSpPr txBox="1"/>
          <p:nvPr>
            <p:custDataLst>
              <p:tags r:id="rId3"/>
            </p:custDataLst>
          </p:nvPr>
        </p:nvSpPr>
        <p:spPr>
          <a:xfrm>
            <a:off x="1280160" y="6454109"/>
            <a:ext cx="90627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What are the 3 biggest challenges to your participation as an advocate on behalf of Zonta International? Select up to 3.</a:t>
            </a:r>
          </a:p>
        </p:txBody>
      </p:sp>
      <p:sp>
        <p:nvSpPr>
          <p:cNvPr id="7" name="TextBox 6">
            <a:extLst>
              <a:ext uri="{FF2B5EF4-FFF2-40B4-BE49-F238E27FC236}">
                <a16:creationId xmlns:a16="http://schemas.microsoft.com/office/drawing/2014/main" id="{44CCB124-F47E-EC9D-6C4E-B535BD565AE6}"/>
              </a:ext>
            </a:extLst>
          </p:cNvPr>
          <p:cNvSpPr txBox="1"/>
          <p:nvPr>
            <p:custDataLst>
              <p:tags r:id="rId4"/>
            </p:custDataLst>
          </p:nvPr>
        </p:nvSpPr>
        <p:spPr>
          <a:xfrm>
            <a:off x="10235373" y="6184854"/>
            <a:ext cx="13529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n=3475</a:t>
            </a:r>
          </a:p>
        </p:txBody>
      </p:sp>
      <p:sp>
        <p:nvSpPr>
          <p:cNvPr id="2" name="TextBox 1">
            <a:extLst>
              <a:ext uri="{FF2B5EF4-FFF2-40B4-BE49-F238E27FC236}">
                <a16:creationId xmlns:a16="http://schemas.microsoft.com/office/drawing/2014/main" id="{C28FB67B-9ABF-551C-474C-482DFD8117A8}"/>
              </a:ext>
            </a:extLst>
          </p:cNvPr>
          <p:cNvSpPr txBox="1"/>
          <p:nvPr/>
        </p:nvSpPr>
        <p:spPr>
          <a:xfrm>
            <a:off x="9514013" y="2499741"/>
            <a:ext cx="2074294" cy="3108543"/>
          </a:xfrm>
          <a:prstGeom prst="rect">
            <a:avLst/>
          </a:prstGeom>
          <a:noFill/>
        </p:spPr>
        <p:txBody>
          <a:bodyPr wrap="square" rtlCol="0">
            <a:spAutoFit/>
          </a:bodyPr>
          <a:lstStyle/>
          <a:p>
            <a:r>
              <a:rPr lang="en-US" sz="1400" dirty="0"/>
              <a:t>Those over 35 were most likely to say “none of the above”: </a:t>
            </a:r>
          </a:p>
          <a:p>
            <a:endParaRPr lang="en-US" sz="1400" dirty="0"/>
          </a:p>
          <a:p>
            <a:r>
              <a:rPr lang="en-US" sz="1400" dirty="0"/>
              <a:t>Those under 35 were most likely to say I don’t know how to participate in Zonta International’s advocacy efforts or I do not know who to talk to in order to have an impact.</a:t>
            </a:r>
          </a:p>
          <a:p>
            <a:endParaRPr lang="en-US" sz="1400" dirty="0"/>
          </a:p>
          <a:p>
            <a:endParaRPr lang="en-US" sz="1400" dirty="0"/>
          </a:p>
        </p:txBody>
      </p:sp>
    </p:spTree>
    <p:custDataLst>
      <p:tags r:id="rId1"/>
    </p:custDataLst>
    <p:extLst>
      <p:ext uri="{BB962C8B-B14F-4D97-AF65-F5344CB8AC3E}">
        <p14:creationId xmlns:p14="http://schemas.microsoft.com/office/powerpoint/2010/main" val="2820925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2CB361A-AA74-FC27-CDC7-DD98858EA86E}"/>
              </a:ext>
            </a:extLst>
          </p:cNvPr>
          <p:cNvGraphicFramePr>
            <a:graphicFrameLocks noGrp="1"/>
          </p:cNvGraphicFramePr>
          <p:nvPr>
            <p:ph sz="quarter" idx="10"/>
            <p:extLst>
              <p:ext uri="{D42A27DB-BD31-4B8C-83A1-F6EECF244321}">
                <p14:modId xmlns:p14="http://schemas.microsoft.com/office/powerpoint/2010/main" val="1270728455"/>
              </p:ext>
            </p:extLst>
          </p:nvPr>
        </p:nvGraphicFramePr>
        <p:xfrm>
          <a:off x="309563" y="1290638"/>
          <a:ext cx="11577637" cy="493395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108214F1-FF55-02EC-61D3-03A75A16C2D1}"/>
              </a:ext>
            </a:extLst>
          </p:cNvPr>
          <p:cNvSpPr>
            <a:spLocks noGrp="1"/>
          </p:cNvSpPr>
          <p:nvPr>
            <p:ph type="sldNum" sz="quarter" idx="12"/>
          </p:nvPr>
        </p:nvSpPr>
        <p:spPr/>
        <p:txBody>
          <a:bodyPr/>
          <a:lstStyle/>
          <a:p>
            <a:fld id="{71D00C28-2252-7A46-BDE1-23546EACCE2C}" type="slidenum">
              <a:rPr lang="en-US" smtClean="0"/>
              <a:pPr/>
              <a:t>34</a:t>
            </a:fld>
            <a:endParaRPr lang="en-US" dirty="0"/>
          </a:p>
        </p:txBody>
      </p:sp>
      <p:sp>
        <p:nvSpPr>
          <p:cNvPr id="4" name="Title 3">
            <a:extLst>
              <a:ext uri="{FF2B5EF4-FFF2-40B4-BE49-F238E27FC236}">
                <a16:creationId xmlns:a16="http://schemas.microsoft.com/office/drawing/2014/main" id="{5F2956F7-0661-B8A4-CCD9-46A52B705154}"/>
              </a:ext>
            </a:extLst>
          </p:cNvPr>
          <p:cNvSpPr>
            <a:spLocks noGrp="1"/>
          </p:cNvSpPr>
          <p:nvPr>
            <p:ph type="title"/>
          </p:nvPr>
        </p:nvSpPr>
        <p:spPr/>
        <p:txBody>
          <a:bodyPr>
            <a:noAutofit/>
          </a:bodyPr>
          <a:lstStyle/>
          <a:p>
            <a:pPr algn="ctr"/>
            <a:r>
              <a:rPr lang="en-US" sz="3000" dirty="0"/>
              <a:t>80% of club leaders know what projects Zonta International is involved in this biennium, and 76% believe the involvement in service projects is valued by Zonta club members</a:t>
            </a:r>
          </a:p>
        </p:txBody>
      </p:sp>
      <p:sp>
        <p:nvSpPr>
          <p:cNvPr id="9" name="TextBox 8">
            <a:extLst>
              <a:ext uri="{FF2B5EF4-FFF2-40B4-BE49-F238E27FC236}">
                <a16:creationId xmlns:a16="http://schemas.microsoft.com/office/drawing/2014/main" id="{55B2125B-94A6-F0FA-93AE-6335CA0463F2}"/>
              </a:ext>
            </a:extLst>
          </p:cNvPr>
          <p:cNvSpPr txBox="1"/>
          <p:nvPr>
            <p:custDataLst>
              <p:tags r:id="rId2"/>
            </p:custDataLst>
          </p:nvPr>
        </p:nvSpPr>
        <p:spPr>
          <a:xfrm>
            <a:off x="902716" y="6407942"/>
            <a:ext cx="9588500" cy="307777"/>
          </a:xfrm>
          <a:prstGeom prst="rect">
            <a:avLst/>
          </a:prstGeom>
          <a:noFill/>
        </p:spPr>
        <p:txBody>
          <a:bodyPr wrap="square" rtlCol="0">
            <a:spAutoFit/>
          </a:bodyPr>
          <a:lstStyle/>
          <a:p>
            <a:r>
              <a:rPr lang="en-US" sz="1400" dirty="0"/>
              <a:t>To what extent do you agree or disagree with each of the following statements regarding Zonta International’s service projects? </a:t>
            </a:r>
          </a:p>
        </p:txBody>
      </p:sp>
      <p:sp>
        <p:nvSpPr>
          <p:cNvPr id="11" name="TextBox 1">
            <a:extLst>
              <a:ext uri="{FF2B5EF4-FFF2-40B4-BE49-F238E27FC236}">
                <a16:creationId xmlns:a16="http://schemas.microsoft.com/office/drawing/2014/main" id="{39E7A604-0560-EA60-78A7-F76A613F16FC}"/>
              </a:ext>
            </a:extLst>
          </p:cNvPr>
          <p:cNvSpPr txBox="1"/>
          <p:nvPr/>
        </p:nvSpPr>
        <p:spPr>
          <a:xfrm>
            <a:off x="9651819" y="5978618"/>
            <a:ext cx="1133856" cy="3998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n=1221-1229</a:t>
            </a:r>
          </a:p>
        </p:txBody>
      </p:sp>
    </p:spTree>
    <p:custDataLst>
      <p:tags r:id="rId1"/>
    </p:custDataLst>
    <p:extLst>
      <p:ext uri="{BB962C8B-B14F-4D97-AF65-F5344CB8AC3E}">
        <p14:creationId xmlns:p14="http://schemas.microsoft.com/office/powerpoint/2010/main" val="457745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77A6678-D39B-C606-D06C-D1D4300DDC6D}"/>
              </a:ext>
            </a:extLst>
          </p:cNvPr>
          <p:cNvGraphicFramePr>
            <a:graphicFrameLocks noGrp="1"/>
          </p:cNvGraphicFramePr>
          <p:nvPr>
            <p:ph sz="quarter" idx="10"/>
            <p:custDataLst>
              <p:tags r:id="rId2"/>
            </p:custDataLst>
            <p:extLst>
              <p:ext uri="{D42A27DB-BD31-4B8C-83A1-F6EECF244321}">
                <p14:modId xmlns:p14="http://schemas.microsoft.com/office/powerpoint/2010/main" val="2415877317"/>
              </p:ext>
            </p:extLst>
          </p:nvPr>
        </p:nvGraphicFramePr>
        <p:xfrm>
          <a:off x="309563" y="1290638"/>
          <a:ext cx="11577637" cy="4933950"/>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a:extLst>
              <a:ext uri="{FF2B5EF4-FFF2-40B4-BE49-F238E27FC236}">
                <a16:creationId xmlns:a16="http://schemas.microsoft.com/office/drawing/2014/main" id="{DCAD7B3B-DFE7-6A73-0E66-22DDA4D9F696}"/>
              </a:ext>
            </a:extLst>
          </p:cNvPr>
          <p:cNvSpPr>
            <a:spLocks noGrp="1"/>
          </p:cNvSpPr>
          <p:nvPr>
            <p:ph type="sldNum" sz="quarter" idx="12"/>
          </p:nvPr>
        </p:nvSpPr>
        <p:spPr/>
        <p:txBody>
          <a:bodyPr/>
          <a:lstStyle/>
          <a:p>
            <a:fld id="{71D00C28-2252-7A46-BDE1-23546EACCE2C}" type="slidenum">
              <a:rPr lang="en-US" smtClean="0"/>
              <a:pPr/>
              <a:t>35</a:t>
            </a:fld>
            <a:endParaRPr lang="en-US" dirty="0"/>
          </a:p>
        </p:txBody>
      </p:sp>
      <p:sp>
        <p:nvSpPr>
          <p:cNvPr id="4" name="Title 3">
            <a:extLst>
              <a:ext uri="{FF2B5EF4-FFF2-40B4-BE49-F238E27FC236}">
                <a16:creationId xmlns:a16="http://schemas.microsoft.com/office/drawing/2014/main" id="{E1555EBB-328A-6610-60DC-BA3623171ABE}"/>
              </a:ext>
            </a:extLst>
          </p:cNvPr>
          <p:cNvSpPr>
            <a:spLocks noGrp="1"/>
          </p:cNvSpPr>
          <p:nvPr>
            <p:ph type="title"/>
          </p:nvPr>
        </p:nvSpPr>
        <p:spPr/>
        <p:txBody>
          <a:bodyPr>
            <a:noAutofit/>
          </a:bodyPr>
          <a:lstStyle/>
          <a:p>
            <a:pPr algn="ctr"/>
            <a:r>
              <a:rPr lang="en-US" sz="2700" dirty="0"/>
              <a:t>83% of club leaders think Zonta Foundation for Women should seek funding from external sources</a:t>
            </a:r>
          </a:p>
        </p:txBody>
      </p:sp>
      <p:sp>
        <p:nvSpPr>
          <p:cNvPr id="8" name="TextBox 7">
            <a:extLst>
              <a:ext uri="{FF2B5EF4-FFF2-40B4-BE49-F238E27FC236}">
                <a16:creationId xmlns:a16="http://schemas.microsoft.com/office/drawing/2014/main" id="{0C0B206D-87B2-2BB8-16E9-1E7AD8EB5939}"/>
              </a:ext>
            </a:extLst>
          </p:cNvPr>
          <p:cNvSpPr txBox="1"/>
          <p:nvPr>
            <p:custDataLst>
              <p:tags r:id="rId3"/>
            </p:custDataLst>
          </p:nvPr>
        </p:nvSpPr>
        <p:spPr>
          <a:xfrm>
            <a:off x="419100" y="6352401"/>
            <a:ext cx="9230778" cy="276999"/>
          </a:xfrm>
          <a:prstGeom prst="rect">
            <a:avLst/>
          </a:prstGeom>
          <a:noFill/>
        </p:spPr>
        <p:txBody>
          <a:bodyPr wrap="square" rtlCol="0">
            <a:spAutoFit/>
          </a:bodyPr>
          <a:lstStyle/>
          <a:p>
            <a:pPr algn="ctr"/>
            <a:r>
              <a:rPr lang="en-US" sz="1200" dirty="0"/>
              <a:t>To what extent do you agree or disagree with each of the following statements regarding fund-raising for the Zonta Foundation for Women?</a:t>
            </a:r>
          </a:p>
        </p:txBody>
      </p:sp>
      <p:sp>
        <p:nvSpPr>
          <p:cNvPr id="9" name="TextBox 8">
            <a:extLst>
              <a:ext uri="{FF2B5EF4-FFF2-40B4-BE49-F238E27FC236}">
                <a16:creationId xmlns:a16="http://schemas.microsoft.com/office/drawing/2014/main" id="{467E5321-7973-AFAA-33D7-64B431482637}"/>
              </a:ext>
            </a:extLst>
          </p:cNvPr>
          <p:cNvSpPr txBox="1"/>
          <p:nvPr>
            <p:custDataLst>
              <p:tags r:id="rId4"/>
            </p:custDataLst>
          </p:nvPr>
        </p:nvSpPr>
        <p:spPr>
          <a:xfrm>
            <a:off x="9885680" y="6356350"/>
            <a:ext cx="1352934" cy="276999"/>
          </a:xfrm>
          <a:prstGeom prst="rect">
            <a:avLst/>
          </a:prstGeom>
          <a:noFill/>
        </p:spPr>
        <p:txBody>
          <a:bodyPr wrap="square" rtlCol="0">
            <a:spAutoFit/>
          </a:bodyPr>
          <a:lstStyle/>
          <a:p>
            <a:r>
              <a:rPr lang="en-US" sz="1200" dirty="0"/>
              <a:t>n=1207-1217</a:t>
            </a:r>
          </a:p>
        </p:txBody>
      </p:sp>
      <p:sp>
        <p:nvSpPr>
          <p:cNvPr id="2" name="TextBox 1">
            <a:extLst>
              <a:ext uri="{FF2B5EF4-FFF2-40B4-BE49-F238E27FC236}">
                <a16:creationId xmlns:a16="http://schemas.microsoft.com/office/drawing/2014/main" id="{E49E89F5-9FE3-5059-39F4-300F67A2893B}"/>
              </a:ext>
            </a:extLst>
          </p:cNvPr>
          <p:cNvSpPr txBox="1"/>
          <p:nvPr/>
        </p:nvSpPr>
        <p:spPr>
          <a:xfrm>
            <a:off x="9534525" y="5048250"/>
            <a:ext cx="2447925" cy="1384995"/>
          </a:xfrm>
          <a:prstGeom prst="rect">
            <a:avLst/>
          </a:prstGeom>
          <a:noFill/>
        </p:spPr>
        <p:txBody>
          <a:bodyPr wrap="square" rtlCol="0">
            <a:spAutoFit/>
          </a:bodyPr>
          <a:lstStyle/>
          <a:p>
            <a:r>
              <a:rPr lang="en-US" sz="1200" dirty="0"/>
              <a:t>These questions were displayed individually, and respondents were asked on a 5-point scale whether they agreed with the statement. These percentages represent strongly agree + agree.</a:t>
            </a:r>
          </a:p>
          <a:p>
            <a:endParaRPr lang="en-US" sz="1200" dirty="0"/>
          </a:p>
        </p:txBody>
      </p:sp>
    </p:spTree>
    <p:custDataLst>
      <p:tags r:id="rId1"/>
    </p:custDataLst>
    <p:extLst>
      <p:ext uri="{BB962C8B-B14F-4D97-AF65-F5344CB8AC3E}">
        <p14:creationId xmlns:p14="http://schemas.microsoft.com/office/powerpoint/2010/main" val="2658576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F5A234A2-6CF3-1A15-9DB7-878AA348F728}"/>
              </a:ext>
            </a:extLst>
          </p:cNvPr>
          <p:cNvGraphicFramePr>
            <a:graphicFrameLocks noGrp="1"/>
          </p:cNvGraphicFramePr>
          <p:nvPr>
            <p:ph sz="quarter" idx="10"/>
          </p:nvPr>
        </p:nvGraphicFramePr>
        <p:xfrm>
          <a:off x="314325" y="1601549"/>
          <a:ext cx="4651375" cy="4427537"/>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a:extLst>
              <a:ext uri="{FF2B5EF4-FFF2-40B4-BE49-F238E27FC236}">
                <a16:creationId xmlns:a16="http://schemas.microsoft.com/office/drawing/2014/main" id="{5A0A636A-6132-FDA3-497D-5173B50F92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Title 4">
            <a:extLst>
              <a:ext uri="{FF2B5EF4-FFF2-40B4-BE49-F238E27FC236}">
                <a16:creationId xmlns:a16="http://schemas.microsoft.com/office/drawing/2014/main" id="{C4143A3E-0E0D-1D7A-C4DB-56499ED33202}"/>
              </a:ext>
            </a:extLst>
          </p:cNvPr>
          <p:cNvSpPr>
            <a:spLocks noGrp="1"/>
          </p:cNvSpPr>
          <p:nvPr>
            <p:ph type="title"/>
          </p:nvPr>
        </p:nvSpPr>
        <p:spPr/>
        <p:txBody>
          <a:bodyPr>
            <a:noAutofit/>
          </a:bodyPr>
          <a:lstStyle/>
          <a:p>
            <a:pPr algn="ctr"/>
            <a:r>
              <a:rPr lang="en-US" sz="2700" dirty="0"/>
              <a:t>The majority of funds raised by clubs is from internal sources, such as members’ donations. 30% of clubs are sending at least 21-30% of their donations to Zonta International</a:t>
            </a:r>
          </a:p>
        </p:txBody>
      </p:sp>
      <p:graphicFrame>
        <p:nvGraphicFramePr>
          <p:cNvPr id="12" name="Content Placeholder 5">
            <a:extLst>
              <a:ext uri="{FF2B5EF4-FFF2-40B4-BE49-F238E27FC236}">
                <a16:creationId xmlns:a16="http://schemas.microsoft.com/office/drawing/2014/main" id="{73E7C60D-C4A3-2880-96C1-75D76F5A7DE5}"/>
              </a:ext>
            </a:extLst>
          </p:cNvPr>
          <p:cNvGraphicFramePr>
            <a:graphicFrameLocks noGrp="1"/>
          </p:cNvGraphicFramePr>
          <p:nvPr>
            <p:ph sz="quarter" idx="13"/>
            <p:custDataLst>
              <p:tags r:id="rId2"/>
            </p:custDataLst>
          </p:nvPr>
        </p:nvGraphicFramePr>
        <p:xfrm>
          <a:off x="6461127" y="1066800"/>
          <a:ext cx="5327650" cy="4932362"/>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7DEB76A6-D5AE-985A-47E6-A31C0970863F}"/>
              </a:ext>
            </a:extLst>
          </p:cNvPr>
          <p:cNvSpPr txBox="1"/>
          <p:nvPr>
            <p:custDataLst>
              <p:tags r:id="rId3"/>
            </p:custDataLst>
          </p:nvPr>
        </p:nvSpPr>
        <p:spPr>
          <a:xfrm>
            <a:off x="6334672" y="6021389"/>
            <a:ext cx="66320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What percentage of your club’s fund-raising is sent to Zonta International?</a:t>
            </a:r>
          </a:p>
        </p:txBody>
      </p:sp>
      <p:sp>
        <p:nvSpPr>
          <p:cNvPr id="14" name="TextBox 13">
            <a:extLst>
              <a:ext uri="{FF2B5EF4-FFF2-40B4-BE49-F238E27FC236}">
                <a16:creationId xmlns:a16="http://schemas.microsoft.com/office/drawing/2014/main" id="{5313F960-03A9-497F-BEF5-A82975194C02}"/>
              </a:ext>
            </a:extLst>
          </p:cNvPr>
          <p:cNvSpPr txBox="1"/>
          <p:nvPr>
            <p:custDataLst>
              <p:tags r:id="rId4"/>
            </p:custDataLst>
          </p:nvPr>
        </p:nvSpPr>
        <p:spPr>
          <a:xfrm>
            <a:off x="898525" y="1738074"/>
            <a:ext cx="38004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What percentage of your club’s fund-raising efforts are provided from each of the following?</a:t>
            </a:r>
          </a:p>
        </p:txBody>
      </p:sp>
      <p:sp>
        <p:nvSpPr>
          <p:cNvPr id="15" name="TextBox 14">
            <a:extLst>
              <a:ext uri="{FF2B5EF4-FFF2-40B4-BE49-F238E27FC236}">
                <a16:creationId xmlns:a16="http://schemas.microsoft.com/office/drawing/2014/main" id="{BDC645BF-E8B0-C452-C9C6-C49171E32775}"/>
              </a:ext>
            </a:extLst>
          </p:cNvPr>
          <p:cNvSpPr txBox="1"/>
          <p:nvPr/>
        </p:nvSpPr>
        <p:spPr>
          <a:xfrm>
            <a:off x="3465512" y="5316636"/>
            <a:ext cx="1549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n=1241</a:t>
            </a:r>
          </a:p>
        </p:txBody>
      </p:sp>
      <p:sp>
        <p:nvSpPr>
          <p:cNvPr id="16" name="TextBox 15">
            <a:extLst>
              <a:ext uri="{FF2B5EF4-FFF2-40B4-BE49-F238E27FC236}">
                <a16:creationId xmlns:a16="http://schemas.microsoft.com/office/drawing/2014/main" id="{E1E2E955-D7EA-55C5-7C3D-53A0C4EDBFCB}"/>
              </a:ext>
            </a:extLst>
          </p:cNvPr>
          <p:cNvSpPr txBox="1"/>
          <p:nvPr/>
        </p:nvSpPr>
        <p:spPr>
          <a:xfrm>
            <a:off x="10348914" y="6389884"/>
            <a:ext cx="1549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n=1164</a:t>
            </a:r>
          </a:p>
        </p:txBody>
      </p:sp>
    </p:spTree>
    <p:custDataLst>
      <p:tags r:id="rId1"/>
    </p:custDataLst>
    <p:extLst>
      <p:ext uri="{BB962C8B-B14F-4D97-AF65-F5344CB8AC3E}">
        <p14:creationId xmlns:p14="http://schemas.microsoft.com/office/powerpoint/2010/main" val="2984334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A5F6-2591-9C1B-044A-CFD0C15E1E4F}"/>
              </a:ext>
            </a:extLst>
          </p:cNvPr>
          <p:cNvSpPr>
            <a:spLocks noGrp="1"/>
          </p:cNvSpPr>
          <p:nvPr>
            <p:ph type="title"/>
          </p:nvPr>
        </p:nvSpPr>
        <p:spPr>
          <a:xfrm>
            <a:off x="1145628" y="365125"/>
            <a:ext cx="10741572" cy="701675"/>
          </a:xfrm>
        </p:spPr>
        <p:txBody>
          <a:bodyPr/>
          <a:lstStyle/>
          <a:p>
            <a:r>
              <a:rPr lang="en-US" dirty="0"/>
              <a:t>Where We Stand Today </a:t>
            </a:r>
          </a:p>
        </p:txBody>
      </p:sp>
      <p:sp>
        <p:nvSpPr>
          <p:cNvPr id="3" name="Content Placeholder 2">
            <a:extLst>
              <a:ext uri="{FF2B5EF4-FFF2-40B4-BE49-F238E27FC236}">
                <a16:creationId xmlns:a16="http://schemas.microsoft.com/office/drawing/2014/main" id="{010AF911-AC0B-2936-4123-86BD4E08547C}"/>
              </a:ext>
            </a:extLst>
          </p:cNvPr>
          <p:cNvSpPr>
            <a:spLocks noGrp="1"/>
          </p:cNvSpPr>
          <p:nvPr>
            <p:ph sz="quarter" idx="10"/>
          </p:nvPr>
        </p:nvSpPr>
        <p:spPr>
          <a:xfrm>
            <a:off x="578069" y="1777301"/>
            <a:ext cx="10836165" cy="4933079"/>
          </a:xfrm>
        </p:spPr>
        <p:txBody>
          <a:bodyPr>
            <a:normAutofit fontScale="92500"/>
          </a:bodyPr>
          <a:lstStyle/>
          <a:p>
            <a:pPr marL="0" indent="0">
              <a:buNone/>
            </a:pPr>
            <a:r>
              <a:rPr lang="en-US" sz="3200" dirty="0">
                <a:effectLst/>
                <a:latin typeface="Lato" panose="020F0502020204030203" pitchFamily="34" charset="0"/>
                <a:ea typeface="Lato" panose="020F0502020204030203" pitchFamily="34" charset="0"/>
                <a:cs typeface="Lato" panose="020F0502020204030203" pitchFamily="34" charset="0"/>
              </a:rPr>
              <a:t>Again, the strategic planning is a process with two levels. </a:t>
            </a:r>
          </a:p>
          <a:p>
            <a:pPr marL="0" indent="0">
              <a:buNone/>
            </a:pPr>
            <a:endParaRPr lang="en-US" sz="3200" dirty="0">
              <a:effectLst/>
              <a:latin typeface="Lato" panose="020F0502020204030203" pitchFamily="34" charset="0"/>
              <a:ea typeface="Lato" panose="020F0502020204030203" pitchFamily="34" charset="0"/>
              <a:cs typeface="Lato" panose="020F0502020204030203" pitchFamily="34" charset="0"/>
            </a:endParaRPr>
          </a:p>
          <a:p>
            <a:pPr marL="682625"/>
            <a:r>
              <a:rPr lang="en-US" sz="3200" dirty="0">
                <a:effectLst/>
                <a:latin typeface="Lato" panose="020F0502020204030203" pitchFamily="34" charset="0"/>
                <a:ea typeface="Lato" panose="020F0502020204030203" pitchFamily="34" charset="0"/>
                <a:cs typeface="Lato" panose="020F0502020204030203" pitchFamily="34" charset="0"/>
              </a:rPr>
              <a:t>The first level is to define the focus and vision for the future. </a:t>
            </a:r>
          </a:p>
          <a:p>
            <a:pPr marL="682625"/>
            <a:r>
              <a:rPr lang="en-US" sz="3200" dirty="0">
                <a:effectLst/>
                <a:latin typeface="Lato" panose="020F0502020204030203" pitchFamily="34" charset="0"/>
                <a:ea typeface="Lato" panose="020F0502020204030203" pitchFamily="34" charset="0"/>
                <a:cs typeface="Lato" panose="020F0502020204030203" pitchFamily="34" charset="0"/>
              </a:rPr>
              <a:t>The second level is to investigate, determine, and prioritize the strategies and tactics to take us to that future. </a:t>
            </a:r>
          </a:p>
          <a:p>
            <a:pPr marL="0" indent="0">
              <a:buNone/>
            </a:pPr>
            <a:endParaRPr lang="en-US" sz="32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3200" dirty="0">
                <a:latin typeface="Lato" panose="020F0502020204030203" pitchFamily="34" charset="0"/>
                <a:ea typeface="Lato" panose="020F0502020204030203" pitchFamily="34" charset="0"/>
                <a:cs typeface="Lato" panose="020F0502020204030203" pitchFamily="34" charset="0"/>
              </a:rPr>
              <a:t>We are pleased to say that after months of work, the first level work is completed, and we are on to the second level work.</a:t>
            </a:r>
          </a:p>
        </p:txBody>
      </p:sp>
      <p:sp>
        <p:nvSpPr>
          <p:cNvPr id="4" name="Slide Number Placeholder 3">
            <a:extLst>
              <a:ext uri="{FF2B5EF4-FFF2-40B4-BE49-F238E27FC236}">
                <a16:creationId xmlns:a16="http://schemas.microsoft.com/office/drawing/2014/main" id="{6560B473-DEF8-0078-DC8F-A0133267D9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pic>
        <p:nvPicPr>
          <p:cNvPr id="5" name="Picture 4">
            <a:extLst>
              <a:ext uri="{FF2B5EF4-FFF2-40B4-BE49-F238E27FC236}">
                <a16:creationId xmlns:a16="http://schemas.microsoft.com/office/drawing/2014/main" id="{52CD15A7-B047-84EA-1F1E-73871EFF8989}"/>
              </a:ext>
            </a:extLst>
          </p:cNvPr>
          <p:cNvPicPr>
            <a:picLocks noChangeAspect="1"/>
          </p:cNvPicPr>
          <p:nvPr/>
        </p:nvPicPr>
        <p:blipFill>
          <a:blip r:embed="rId3"/>
          <a:stretch>
            <a:fillRect/>
          </a:stretch>
        </p:blipFill>
        <p:spPr>
          <a:xfrm>
            <a:off x="9966767" y="246002"/>
            <a:ext cx="2225233" cy="932769"/>
          </a:xfrm>
          <a:prstGeom prst="rect">
            <a:avLst/>
          </a:prstGeom>
        </p:spPr>
      </p:pic>
      <p:pic>
        <p:nvPicPr>
          <p:cNvPr id="6" name="Picture 5">
            <a:extLst>
              <a:ext uri="{FF2B5EF4-FFF2-40B4-BE49-F238E27FC236}">
                <a16:creationId xmlns:a16="http://schemas.microsoft.com/office/drawing/2014/main" id="{C34CFE0B-20E8-DFE1-A19D-9392880A34BC}"/>
              </a:ext>
            </a:extLst>
          </p:cNvPr>
          <p:cNvPicPr>
            <a:picLocks noChangeAspect="1"/>
          </p:cNvPicPr>
          <p:nvPr/>
        </p:nvPicPr>
        <p:blipFill>
          <a:blip r:embed="rId4"/>
          <a:stretch>
            <a:fillRect/>
          </a:stretch>
        </p:blipFill>
        <p:spPr>
          <a:xfrm>
            <a:off x="309563" y="209422"/>
            <a:ext cx="1005927" cy="1005927"/>
          </a:xfrm>
          <a:prstGeom prst="rect">
            <a:avLst/>
          </a:prstGeom>
        </p:spPr>
      </p:pic>
    </p:spTree>
    <p:extLst>
      <p:ext uri="{BB962C8B-B14F-4D97-AF65-F5344CB8AC3E}">
        <p14:creationId xmlns:p14="http://schemas.microsoft.com/office/powerpoint/2010/main" val="2796229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A5F6-2591-9C1B-044A-CFD0C15E1E4F}"/>
              </a:ext>
            </a:extLst>
          </p:cNvPr>
          <p:cNvSpPr>
            <a:spLocks noGrp="1"/>
          </p:cNvSpPr>
          <p:nvPr>
            <p:ph type="title"/>
          </p:nvPr>
        </p:nvSpPr>
        <p:spPr>
          <a:xfrm>
            <a:off x="1145628" y="365125"/>
            <a:ext cx="10741572" cy="701675"/>
          </a:xfrm>
        </p:spPr>
        <p:txBody>
          <a:bodyPr/>
          <a:lstStyle/>
          <a:p>
            <a:r>
              <a:rPr lang="en-US" dirty="0"/>
              <a:t>What’s Next?</a:t>
            </a:r>
          </a:p>
        </p:txBody>
      </p:sp>
      <p:sp>
        <p:nvSpPr>
          <p:cNvPr id="4" name="Slide Number Placeholder 3">
            <a:extLst>
              <a:ext uri="{FF2B5EF4-FFF2-40B4-BE49-F238E27FC236}">
                <a16:creationId xmlns:a16="http://schemas.microsoft.com/office/drawing/2014/main" id="{6560B473-DEF8-0078-DC8F-A0133267D9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pic>
        <p:nvPicPr>
          <p:cNvPr id="5" name="Picture 4">
            <a:extLst>
              <a:ext uri="{FF2B5EF4-FFF2-40B4-BE49-F238E27FC236}">
                <a16:creationId xmlns:a16="http://schemas.microsoft.com/office/drawing/2014/main" id="{52CD15A7-B047-84EA-1F1E-73871EFF8989}"/>
              </a:ext>
            </a:extLst>
          </p:cNvPr>
          <p:cNvPicPr>
            <a:picLocks noChangeAspect="1"/>
          </p:cNvPicPr>
          <p:nvPr/>
        </p:nvPicPr>
        <p:blipFill>
          <a:blip r:embed="rId3"/>
          <a:stretch>
            <a:fillRect/>
          </a:stretch>
        </p:blipFill>
        <p:spPr>
          <a:xfrm>
            <a:off x="9966767" y="246002"/>
            <a:ext cx="2225233" cy="932769"/>
          </a:xfrm>
          <a:prstGeom prst="rect">
            <a:avLst/>
          </a:prstGeom>
        </p:spPr>
      </p:pic>
      <p:pic>
        <p:nvPicPr>
          <p:cNvPr id="6" name="Picture 5">
            <a:extLst>
              <a:ext uri="{FF2B5EF4-FFF2-40B4-BE49-F238E27FC236}">
                <a16:creationId xmlns:a16="http://schemas.microsoft.com/office/drawing/2014/main" id="{C34CFE0B-20E8-DFE1-A19D-9392880A34BC}"/>
              </a:ext>
            </a:extLst>
          </p:cNvPr>
          <p:cNvPicPr>
            <a:picLocks noChangeAspect="1"/>
          </p:cNvPicPr>
          <p:nvPr/>
        </p:nvPicPr>
        <p:blipFill>
          <a:blip r:embed="rId4"/>
          <a:stretch>
            <a:fillRect/>
          </a:stretch>
        </p:blipFill>
        <p:spPr>
          <a:xfrm>
            <a:off x="309563" y="209422"/>
            <a:ext cx="1005927" cy="1005927"/>
          </a:xfrm>
          <a:prstGeom prst="rect">
            <a:avLst/>
          </a:prstGeom>
        </p:spPr>
      </p:pic>
      <p:cxnSp>
        <p:nvCxnSpPr>
          <p:cNvPr id="8" name="Straight Connector 7">
            <a:extLst>
              <a:ext uri="{FF2B5EF4-FFF2-40B4-BE49-F238E27FC236}">
                <a16:creationId xmlns:a16="http://schemas.microsoft.com/office/drawing/2014/main" id="{AF7D3DC5-737D-3150-9B90-06BA52448FEE}"/>
              </a:ext>
            </a:extLst>
          </p:cNvPr>
          <p:cNvCxnSpPr/>
          <p:nvPr/>
        </p:nvCxnSpPr>
        <p:spPr>
          <a:xfrm>
            <a:off x="578069" y="2346873"/>
            <a:ext cx="10944225" cy="76200"/>
          </a:xfrm>
          <a:prstGeom prst="line">
            <a:avLst/>
          </a:prstGeom>
          <a:ln w="76200"/>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5D1E11-05DB-599B-19FA-CF1EBF4CA01C}"/>
              </a:ext>
            </a:extLst>
          </p:cNvPr>
          <p:cNvCxnSpPr/>
          <p:nvPr/>
        </p:nvCxnSpPr>
        <p:spPr>
          <a:xfrm>
            <a:off x="584638" y="2346873"/>
            <a:ext cx="0" cy="590550"/>
          </a:xfrm>
          <a:prstGeom prst="line">
            <a:avLst/>
          </a:prstGeom>
          <a:ln w="76200"/>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9317C4-9962-3C57-D846-A964AE8F2C50}"/>
              </a:ext>
            </a:extLst>
          </p:cNvPr>
          <p:cNvCxnSpPr/>
          <p:nvPr/>
        </p:nvCxnSpPr>
        <p:spPr>
          <a:xfrm>
            <a:off x="11522294" y="2384973"/>
            <a:ext cx="0" cy="590550"/>
          </a:xfrm>
          <a:prstGeom prst="line">
            <a:avLst/>
          </a:prstGeom>
          <a:ln w="76200"/>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53E38A-EF21-9232-2EBF-EDB7B09816CA}"/>
              </a:ext>
            </a:extLst>
          </p:cNvPr>
          <p:cNvCxnSpPr/>
          <p:nvPr/>
        </p:nvCxnSpPr>
        <p:spPr>
          <a:xfrm>
            <a:off x="1621878" y="2341071"/>
            <a:ext cx="0" cy="590550"/>
          </a:xfrm>
          <a:prstGeom prst="line">
            <a:avLst/>
          </a:prstGeom>
          <a:ln w="76200"/>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09021E-C889-C354-7B86-ABD04D73DB81}"/>
              </a:ext>
            </a:extLst>
          </p:cNvPr>
          <p:cNvCxnSpPr/>
          <p:nvPr/>
        </p:nvCxnSpPr>
        <p:spPr>
          <a:xfrm>
            <a:off x="4892894" y="2341071"/>
            <a:ext cx="0" cy="590550"/>
          </a:xfrm>
          <a:prstGeom prst="line">
            <a:avLst/>
          </a:prstGeom>
          <a:ln w="76200"/>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88B2D11-70A1-3C15-D683-F5F519865655}"/>
              </a:ext>
            </a:extLst>
          </p:cNvPr>
          <p:cNvCxnSpPr/>
          <p:nvPr/>
        </p:nvCxnSpPr>
        <p:spPr>
          <a:xfrm>
            <a:off x="3826094" y="2384973"/>
            <a:ext cx="0" cy="590550"/>
          </a:xfrm>
          <a:prstGeom prst="line">
            <a:avLst/>
          </a:prstGeom>
          <a:ln w="76200"/>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934AADB-40E2-2D9E-F519-49E4D4FE732B}"/>
              </a:ext>
            </a:extLst>
          </p:cNvPr>
          <p:cNvCxnSpPr/>
          <p:nvPr/>
        </p:nvCxnSpPr>
        <p:spPr>
          <a:xfrm>
            <a:off x="10445969" y="2423073"/>
            <a:ext cx="0" cy="590550"/>
          </a:xfrm>
          <a:prstGeom prst="line">
            <a:avLst/>
          </a:prstGeom>
          <a:ln w="76200"/>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799C55-FD6C-8AC0-B837-641BAED21BAC}"/>
              </a:ext>
            </a:extLst>
          </p:cNvPr>
          <p:cNvCxnSpPr/>
          <p:nvPr/>
        </p:nvCxnSpPr>
        <p:spPr>
          <a:xfrm>
            <a:off x="9385919" y="2384973"/>
            <a:ext cx="0" cy="590550"/>
          </a:xfrm>
          <a:prstGeom prst="line">
            <a:avLst/>
          </a:prstGeom>
          <a:ln w="76200"/>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F8E202-CCD6-FB74-E8EE-26623870E1A8}"/>
              </a:ext>
            </a:extLst>
          </p:cNvPr>
          <p:cNvCxnSpPr/>
          <p:nvPr/>
        </p:nvCxnSpPr>
        <p:spPr>
          <a:xfrm>
            <a:off x="8283794" y="2384973"/>
            <a:ext cx="0" cy="590550"/>
          </a:xfrm>
          <a:prstGeom prst="line">
            <a:avLst/>
          </a:prstGeom>
          <a:ln w="76200"/>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8845C1-1375-7ED0-2754-B8BC52D6CA6F}"/>
              </a:ext>
            </a:extLst>
          </p:cNvPr>
          <p:cNvCxnSpPr/>
          <p:nvPr/>
        </p:nvCxnSpPr>
        <p:spPr>
          <a:xfrm>
            <a:off x="7179551" y="2346873"/>
            <a:ext cx="0" cy="590550"/>
          </a:xfrm>
          <a:prstGeom prst="line">
            <a:avLst/>
          </a:prstGeom>
          <a:ln w="76200"/>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B5F316-E900-A8C4-E904-FD2EEFC0C174}"/>
              </a:ext>
            </a:extLst>
          </p:cNvPr>
          <p:cNvCxnSpPr/>
          <p:nvPr/>
        </p:nvCxnSpPr>
        <p:spPr>
          <a:xfrm>
            <a:off x="6050181" y="2400300"/>
            <a:ext cx="0" cy="590550"/>
          </a:xfrm>
          <a:prstGeom prst="line">
            <a:avLst/>
          </a:prstGeom>
          <a:ln w="76200"/>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6441A74-7525-36FF-149D-C7AB6947456D}"/>
              </a:ext>
            </a:extLst>
          </p:cNvPr>
          <p:cNvCxnSpPr/>
          <p:nvPr/>
        </p:nvCxnSpPr>
        <p:spPr>
          <a:xfrm>
            <a:off x="2746813" y="2341071"/>
            <a:ext cx="0" cy="590550"/>
          </a:xfrm>
          <a:prstGeom prst="line">
            <a:avLst/>
          </a:prstGeom>
          <a:ln w="76200"/>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9886D65-0B94-1D72-23D5-FEF8B7495A8E}"/>
              </a:ext>
            </a:extLst>
          </p:cNvPr>
          <p:cNvSpPr txBox="1"/>
          <p:nvPr/>
        </p:nvSpPr>
        <p:spPr>
          <a:xfrm>
            <a:off x="578069" y="3067955"/>
            <a:ext cx="3298606" cy="523220"/>
          </a:xfrm>
          <a:prstGeom prst="rect">
            <a:avLst/>
          </a:prstGeom>
          <a:solidFill>
            <a:schemeClr val="accent6">
              <a:lumMod val="20000"/>
              <a:lumOff val="80000"/>
            </a:schemeClr>
          </a:solidFill>
        </p:spPr>
        <p:txBody>
          <a:bodyPr wrap="square" rtlCol="0">
            <a:spAutoFit/>
          </a:bodyPr>
          <a:lstStyle/>
          <a:p>
            <a:pPr algn="ctr"/>
            <a:r>
              <a:rPr lang="en-US" sz="1400" b="1" dirty="0">
                <a:effectLst/>
                <a:latin typeface="Lato" panose="020F0502020204030203" pitchFamily="34" charset="0"/>
                <a:ea typeface="Lato" panose="020F0502020204030203" pitchFamily="34" charset="0"/>
                <a:cs typeface="Lato" panose="020F0502020204030203" pitchFamily="34" charset="0"/>
              </a:rPr>
              <a:t>The Board meetings to finalize strategic plan.</a:t>
            </a:r>
          </a:p>
        </p:txBody>
      </p:sp>
      <p:sp>
        <p:nvSpPr>
          <p:cNvPr id="23" name="TextBox 22">
            <a:extLst>
              <a:ext uri="{FF2B5EF4-FFF2-40B4-BE49-F238E27FC236}">
                <a16:creationId xmlns:a16="http://schemas.microsoft.com/office/drawing/2014/main" id="{3B1CED08-E92A-32E5-7D00-8265008E4D9A}"/>
              </a:ext>
            </a:extLst>
          </p:cNvPr>
          <p:cNvSpPr txBox="1"/>
          <p:nvPr/>
        </p:nvSpPr>
        <p:spPr>
          <a:xfrm rot="16200000">
            <a:off x="415079" y="1563118"/>
            <a:ext cx="1355503" cy="276999"/>
          </a:xfrm>
          <a:prstGeom prst="rect">
            <a:avLst/>
          </a:prstGeom>
          <a:noFill/>
        </p:spPr>
        <p:txBody>
          <a:bodyPr wrap="square" rtlCol="0">
            <a:spAutoFit/>
          </a:bodyPr>
          <a:lstStyle/>
          <a:p>
            <a:r>
              <a:rPr lang="en-US" sz="1200" b="1" dirty="0"/>
              <a:t>February</a:t>
            </a:r>
          </a:p>
        </p:txBody>
      </p:sp>
      <p:sp>
        <p:nvSpPr>
          <p:cNvPr id="25" name="TextBox 24">
            <a:extLst>
              <a:ext uri="{FF2B5EF4-FFF2-40B4-BE49-F238E27FC236}">
                <a16:creationId xmlns:a16="http://schemas.microsoft.com/office/drawing/2014/main" id="{C604D583-D6A6-6B1A-4534-5F4CEDB10A3C}"/>
              </a:ext>
            </a:extLst>
          </p:cNvPr>
          <p:cNvSpPr txBox="1"/>
          <p:nvPr/>
        </p:nvSpPr>
        <p:spPr>
          <a:xfrm rot="16200000">
            <a:off x="1490109" y="1573921"/>
            <a:ext cx="1355503" cy="276999"/>
          </a:xfrm>
          <a:prstGeom prst="rect">
            <a:avLst/>
          </a:prstGeom>
          <a:noFill/>
        </p:spPr>
        <p:txBody>
          <a:bodyPr wrap="square" rtlCol="0">
            <a:spAutoFit/>
          </a:bodyPr>
          <a:lstStyle/>
          <a:p>
            <a:r>
              <a:rPr lang="en-US" sz="1200" b="1" dirty="0"/>
              <a:t>March</a:t>
            </a:r>
          </a:p>
        </p:txBody>
      </p:sp>
      <p:sp>
        <p:nvSpPr>
          <p:cNvPr id="26" name="TextBox 25">
            <a:extLst>
              <a:ext uri="{FF2B5EF4-FFF2-40B4-BE49-F238E27FC236}">
                <a16:creationId xmlns:a16="http://schemas.microsoft.com/office/drawing/2014/main" id="{F14C4010-3F76-8402-F973-96211F214327}"/>
              </a:ext>
            </a:extLst>
          </p:cNvPr>
          <p:cNvSpPr txBox="1"/>
          <p:nvPr/>
        </p:nvSpPr>
        <p:spPr>
          <a:xfrm rot="16200000">
            <a:off x="2574794" y="1563366"/>
            <a:ext cx="1355503" cy="276999"/>
          </a:xfrm>
          <a:prstGeom prst="rect">
            <a:avLst/>
          </a:prstGeom>
          <a:noFill/>
        </p:spPr>
        <p:txBody>
          <a:bodyPr wrap="square" rtlCol="0">
            <a:spAutoFit/>
          </a:bodyPr>
          <a:lstStyle/>
          <a:p>
            <a:r>
              <a:rPr lang="en-US" sz="1200" b="1" dirty="0"/>
              <a:t>April</a:t>
            </a:r>
          </a:p>
        </p:txBody>
      </p:sp>
      <p:sp>
        <p:nvSpPr>
          <p:cNvPr id="27" name="TextBox 26">
            <a:extLst>
              <a:ext uri="{FF2B5EF4-FFF2-40B4-BE49-F238E27FC236}">
                <a16:creationId xmlns:a16="http://schemas.microsoft.com/office/drawing/2014/main" id="{09B9B02F-B81F-67A0-C30D-65738956F365}"/>
              </a:ext>
            </a:extLst>
          </p:cNvPr>
          <p:cNvSpPr txBox="1"/>
          <p:nvPr/>
        </p:nvSpPr>
        <p:spPr>
          <a:xfrm rot="16200000">
            <a:off x="3674591" y="1565132"/>
            <a:ext cx="1355503" cy="276999"/>
          </a:xfrm>
          <a:prstGeom prst="rect">
            <a:avLst/>
          </a:prstGeom>
          <a:noFill/>
        </p:spPr>
        <p:txBody>
          <a:bodyPr wrap="square" rtlCol="0">
            <a:spAutoFit/>
          </a:bodyPr>
          <a:lstStyle/>
          <a:p>
            <a:r>
              <a:rPr lang="en-US" sz="1200" b="1" dirty="0"/>
              <a:t>May</a:t>
            </a:r>
          </a:p>
        </p:txBody>
      </p:sp>
      <p:sp>
        <p:nvSpPr>
          <p:cNvPr id="28" name="TextBox 27">
            <a:extLst>
              <a:ext uri="{FF2B5EF4-FFF2-40B4-BE49-F238E27FC236}">
                <a16:creationId xmlns:a16="http://schemas.microsoft.com/office/drawing/2014/main" id="{F84509F5-2502-ACF1-7DAC-EF3111E84E71}"/>
              </a:ext>
            </a:extLst>
          </p:cNvPr>
          <p:cNvSpPr txBox="1"/>
          <p:nvPr/>
        </p:nvSpPr>
        <p:spPr>
          <a:xfrm rot="16200000">
            <a:off x="4746754" y="1582500"/>
            <a:ext cx="1355503" cy="276999"/>
          </a:xfrm>
          <a:prstGeom prst="rect">
            <a:avLst/>
          </a:prstGeom>
          <a:noFill/>
        </p:spPr>
        <p:txBody>
          <a:bodyPr wrap="square" rtlCol="0">
            <a:spAutoFit/>
          </a:bodyPr>
          <a:lstStyle/>
          <a:p>
            <a:r>
              <a:rPr lang="en-US" sz="1200" b="1" dirty="0"/>
              <a:t>June</a:t>
            </a:r>
          </a:p>
        </p:txBody>
      </p:sp>
      <p:sp>
        <p:nvSpPr>
          <p:cNvPr id="29" name="TextBox 28">
            <a:extLst>
              <a:ext uri="{FF2B5EF4-FFF2-40B4-BE49-F238E27FC236}">
                <a16:creationId xmlns:a16="http://schemas.microsoft.com/office/drawing/2014/main" id="{9638F7E6-006A-2B53-2F3C-9BFE2A0543CC}"/>
              </a:ext>
            </a:extLst>
          </p:cNvPr>
          <p:cNvSpPr txBox="1"/>
          <p:nvPr/>
        </p:nvSpPr>
        <p:spPr>
          <a:xfrm rot="16200000">
            <a:off x="5893851" y="1586223"/>
            <a:ext cx="1355503" cy="276999"/>
          </a:xfrm>
          <a:prstGeom prst="rect">
            <a:avLst/>
          </a:prstGeom>
          <a:noFill/>
        </p:spPr>
        <p:txBody>
          <a:bodyPr wrap="square" rtlCol="0">
            <a:spAutoFit/>
          </a:bodyPr>
          <a:lstStyle/>
          <a:p>
            <a:r>
              <a:rPr lang="en-US" sz="1200" b="1" dirty="0"/>
              <a:t>July</a:t>
            </a:r>
          </a:p>
        </p:txBody>
      </p:sp>
      <p:sp>
        <p:nvSpPr>
          <p:cNvPr id="30" name="TextBox 29">
            <a:extLst>
              <a:ext uri="{FF2B5EF4-FFF2-40B4-BE49-F238E27FC236}">
                <a16:creationId xmlns:a16="http://schemas.microsoft.com/office/drawing/2014/main" id="{C49C6020-2793-9CDB-00FA-3B88E28112F5}"/>
              </a:ext>
            </a:extLst>
          </p:cNvPr>
          <p:cNvSpPr txBox="1"/>
          <p:nvPr/>
        </p:nvSpPr>
        <p:spPr>
          <a:xfrm rot="16200000">
            <a:off x="6988645" y="1611280"/>
            <a:ext cx="1355503" cy="276999"/>
          </a:xfrm>
          <a:prstGeom prst="rect">
            <a:avLst/>
          </a:prstGeom>
          <a:noFill/>
        </p:spPr>
        <p:txBody>
          <a:bodyPr wrap="square" rtlCol="0">
            <a:spAutoFit/>
          </a:bodyPr>
          <a:lstStyle/>
          <a:p>
            <a:r>
              <a:rPr lang="en-US" sz="1200" b="1" dirty="0"/>
              <a:t>August</a:t>
            </a:r>
          </a:p>
        </p:txBody>
      </p:sp>
      <p:sp>
        <p:nvSpPr>
          <p:cNvPr id="31" name="TextBox 30">
            <a:extLst>
              <a:ext uri="{FF2B5EF4-FFF2-40B4-BE49-F238E27FC236}">
                <a16:creationId xmlns:a16="http://schemas.microsoft.com/office/drawing/2014/main" id="{493726EC-5AB9-3BEB-B995-C5728D3A6EA5}"/>
              </a:ext>
            </a:extLst>
          </p:cNvPr>
          <p:cNvSpPr txBox="1"/>
          <p:nvPr/>
        </p:nvSpPr>
        <p:spPr>
          <a:xfrm rot="16200000">
            <a:off x="8118915" y="1621546"/>
            <a:ext cx="1355503" cy="276999"/>
          </a:xfrm>
          <a:prstGeom prst="rect">
            <a:avLst/>
          </a:prstGeom>
          <a:noFill/>
        </p:spPr>
        <p:txBody>
          <a:bodyPr wrap="square" rtlCol="0">
            <a:spAutoFit/>
          </a:bodyPr>
          <a:lstStyle/>
          <a:p>
            <a:r>
              <a:rPr lang="en-US" sz="1200" b="1" dirty="0"/>
              <a:t>September</a:t>
            </a:r>
          </a:p>
        </p:txBody>
      </p:sp>
      <p:sp>
        <p:nvSpPr>
          <p:cNvPr id="32" name="TextBox 31">
            <a:extLst>
              <a:ext uri="{FF2B5EF4-FFF2-40B4-BE49-F238E27FC236}">
                <a16:creationId xmlns:a16="http://schemas.microsoft.com/office/drawing/2014/main" id="{3218C989-62BE-0833-1315-FED8F3D10662}"/>
              </a:ext>
            </a:extLst>
          </p:cNvPr>
          <p:cNvSpPr txBox="1"/>
          <p:nvPr/>
        </p:nvSpPr>
        <p:spPr>
          <a:xfrm rot="16200000">
            <a:off x="9177010" y="1605273"/>
            <a:ext cx="1355503" cy="276999"/>
          </a:xfrm>
          <a:prstGeom prst="rect">
            <a:avLst/>
          </a:prstGeom>
          <a:noFill/>
        </p:spPr>
        <p:txBody>
          <a:bodyPr wrap="square" rtlCol="0">
            <a:spAutoFit/>
          </a:bodyPr>
          <a:lstStyle/>
          <a:p>
            <a:r>
              <a:rPr lang="en-US" sz="1200" b="1" dirty="0"/>
              <a:t>October</a:t>
            </a:r>
          </a:p>
        </p:txBody>
      </p:sp>
      <p:sp>
        <p:nvSpPr>
          <p:cNvPr id="33" name="TextBox 32">
            <a:extLst>
              <a:ext uri="{FF2B5EF4-FFF2-40B4-BE49-F238E27FC236}">
                <a16:creationId xmlns:a16="http://schemas.microsoft.com/office/drawing/2014/main" id="{65B4504A-C466-239E-B7A6-CC0E0E3BA6BC}"/>
              </a:ext>
            </a:extLst>
          </p:cNvPr>
          <p:cNvSpPr txBox="1"/>
          <p:nvPr/>
        </p:nvSpPr>
        <p:spPr>
          <a:xfrm rot="16200000">
            <a:off x="10306380" y="1645145"/>
            <a:ext cx="1355503" cy="276999"/>
          </a:xfrm>
          <a:prstGeom prst="rect">
            <a:avLst/>
          </a:prstGeom>
          <a:noFill/>
        </p:spPr>
        <p:txBody>
          <a:bodyPr wrap="square" rtlCol="0">
            <a:spAutoFit/>
          </a:bodyPr>
          <a:lstStyle/>
          <a:p>
            <a:r>
              <a:rPr lang="en-US" sz="1200" b="1" dirty="0"/>
              <a:t>November</a:t>
            </a:r>
          </a:p>
        </p:txBody>
      </p:sp>
      <p:sp>
        <p:nvSpPr>
          <p:cNvPr id="34" name="TextBox 33">
            <a:extLst>
              <a:ext uri="{FF2B5EF4-FFF2-40B4-BE49-F238E27FC236}">
                <a16:creationId xmlns:a16="http://schemas.microsoft.com/office/drawing/2014/main" id="{9DF884B3-8F3B-D04B-9254-8041EB309114}"/>
              </a:ext>
            </a:extLst>
          </p:cNvPr>
          <p:cNvSpPr txBox="1"/>
          <p:nvPr/>
        </p:nvSpPr>
        <p:spPr>
          <a:xfrm>
            <a:off x="3031925" y="3673228"/>
            <a:ext cx="3097430" cy="738664"/>
          </a:xfrm>
          <a:prstGeom prst="rect">
            <a:avLst/>
          </a:prstGeom>
          <a:solidFill>
            <a:schemeClr val="accent4">
              <a:lumMod val="40000"/>
              <a:lumOff val="60000"/>
            </a:schemeClr>
          </a:solidFill>
        </p:spPr>
        <p:txBody>
          <a:bodyPr wrap="square" rtlCol="0">
            <a:spAutoFit/>
          </a:bodyPr>
          <a:lstStyle/>
          <a:p>
            <a:pPr algn="ctr"/>
            <a:r>
              <a:rPr lang="en-US" sz="1400" b="1" dirty="0">
                <a:latin typeface="Lato" panose="020F0502020204030203" pitchFamily="34" charset="0"/>
                <a:ea typeface="Lato" panose="020F0502020204030203" pitchFamily="34" charset="0"/>
                <a:cs typeface="Lato" panose="020F0502020204030203" pitchFamily="34" charset="0"/>
              </a:rPr>
              <a:t>Informational presentations at the interdistrict meetings April to June 2023.</a:t>
            </a:r>
          </a:p>
        </p:txBody>
      </p:sp>
      <p:sp>
        <p:nvSpPr>
          <p:cNvPr id="36" name="TextBox 35">
            <a:extLst>
              <a:ext uri="{FF2B5EF4-FFF2-40B4-BE49-F238E27FC236}">
                <a16:creationId xmlns:a16="http://schemas.microsoft.com/office/drawing/2014/main" id="{CDFE221D-F34F-54D9-3E24-08D9953A5EC7}"/>
              </a:ext>
            </a:extLst>
          </p:cNvPr>
          <p:cNvSpPr txBox="1"/>
          <p:nvPr/>
        </p:nvSpPr>
        <p:spPr>
          <a:xfrm>
            <a:off x="6162676" y="4495510"/>
            <a:ext cx="3190935" cy="523220"/>
          </a:xfrm>
          <a:prstGeom prst="rect">
            <a:avLst/>
          </a:prstGeom>
          <a:solidFill>
            <a:schemeClr val="accent2">
              <a:lumMod val="40000"/>
              <a:lumOff val="60000"/>
            </a:schemeClr>
          </a:solidFill>
        </p:spPr>
        <p:txBody>
          <a:bodyPr wrap="square" rtlCol="0">
            <a:spAutoFit/>
          </a:bodyPr>
          <a:lstStyle/>
          <a:p>
            <a:pPr algn="ctr"/>
            <a:r>
              <a:rPr lang="en-US" sz="1400" b="1" dirty="0">
                <a:latin typeface="Lato" panose="020F0502020204030203" pitchFamily="34" charset="0"/>
                <a:ea typeface="Lato" panose="020F0502020204030203" pitchFamily="34" charset="0"/>
                <a:cs typeface="Lato" panose="020F0502020204030203" pitchFamily="34" charset="0"/>
              </a:rPr>
              <a:t>Member webinars on final strategic plan July – September 2023.</a:t>
            </a:r>
          </a:p>
        </p:txBody>
      </p:sp>
      <p:sp>
        <p:nvSpPr>
          <p:cNvPr id="37" name="TextBox 36">
            <a:extLst>
              <a:ext uri="{FF2B5EF4-FFF2-40B4-BE49-F238E27FC236}">
                <a16:creationId xmlns:a16="http://schemas.microsoft.com/office/drawing/2014/main" id="{DB664617-B447-643A-92F1-7D0A11848636}"/>
              </a:ext>
            </a:extLst>
          </p:cNvPr>
          <p:cNvSpPr txBox="1"/>
          <p:nvPr/>
        </p:nvSpPr>
        <p:spPr>
          <a:xfrm>
            <a:off x="8494328" y="5106659"/>
            <a:ext cx="3097430" cy="954107"/>
          </a:xfrm>
          <a:prstGeom prst="rect">
            <a:avLst/>
          </a:prstGeom>
          <a:solidFill>
            <a:schemeClr val="accent1">
              <a:lumMod val="60000"/>
              <a:lumOff val="40000"/>
            </a:schemeClr>
          </a:solidFill>
        </p:spPr>
        <p:txBody>
          <a:bodyPr wrap="square" rtlCol="0">
            <a:spAutoFit/>
          </a:bodyPr>
          <a:lstStyle/>
          <a:p>
            <a:pPr algn="ctr"/>
            <a:r>
              <a:rPr lang="en-US" sz="1400" b="1" dirty="0">
                <a:latin typeface="Lato" panose="020F0502020204030203" pitchFamily="34" charset="0"/>
                <a:ea typeface="Lato" panose="020F0502020204030203" pitchFamily="34" charset="0"/>
                <a:cs typeface="Lato" panose="020F0502020204030203" pitchFamily="34" charset="0"/>
              </a:rPr>
              <a:t>Zonta International Board representatives deliver presentations at district conferences.</a:t>
            </a:r>
          </a:p>
        </p:txBody>
      </p:sp>
      <p:sp>
        <p:nvSpPr>
          <p:cNvPr id="38" name="TextBox 37">
            <a:extLst>
              <a:ext uri="{FF2B5EF4-FFF2-40B4-BE49-F238E27FC236}">
                <a16:creationId xmlns:a16="http://schemas.microsoft.com/office/drawing/2014/main" id="{CA13B872-90DE-B00D-C939-649A8EE02170}"/>
              </a:ext>
            </a:extLst>
          </p:cNvPr>
          <p:cNvSpPr txBox="1"/>
          <p:nvPr/>
        </p:nvSpPr>
        <p:spPr>
          <a:xfrm>
            <a:off x="5299325" y="6137712"/>
            <a:ext cx="6390006" cy="523220"/>
          </a:xfrm>
          <a:prstGeom prst="rect">
            <a:avLst/>
          </a:prstGeom>
          <a:solidFill>
            <a:srgbClr val="0BC2DB"/>
          </a:solidFill>
        </p:spPr>
        <p:txBody>
          <a:bodyPr wrap="square" rtlCol="0">
            <a:spAutoFit/>
          </a:bodyPr>
          <a:lstStyle/>
          <a:p>
            <a:pPr algn="ctr"/>
            <a:r>
              <a:rPr lang="en-US" sz="1400" b="1" dirty="0">
                <a:latin typeface="Lato" panose="020F0502020204030203" pitchFamily="34" charset="0"/>
                <a:ea typeface="Lato" panose="020F0502020204030203" pitchFamily="34" charset="0"/>
                <a:cs typeface="Lato" panose="020F0502020204030203" pitchFamily="34" charset="0"/>
              </a:rPr>
              <a:t>Potential Zonta International Bylaws possible amendments investigated </a:t>
            </a:r>
          </a:p>
          <a:p>
            <a:pPr algn="ctr"/>
            <a:r>
              <a:rPr lang="en-US" sz="1400" b="1" dirty="0">
                <a:latin typeface="Lato" panose="020F0502020204030203" pitchFamily="34" charset="0"/>
                <a:ea typeface="Lato" panose="020F0502020204030203" pitchFamily="34" charset="0"/>
                <a:cs typeface="Lato" panose="020F0502020204030203" pitchFamily="34" charset="0"/>
              </a:rPr>
              <a:t>June – November 2023.</a:t>
            </a:r>
          </a:p>
        </p:txBody>
      </p:sp>
      <p:sp>
        <p:nvSpPr>
          <p:cNvPr id="41" name="TextBox 40">
            <a:extLst>
              <a:ext uri="{FF2B5EF4-FFF2-40B4-BE49-F238E27FC236}">
                <a16:creationId xmlns:a16="http://schemas.microsoft.com/office/drawing/2014/main" id="{D99F2EE9-2922-16D6-345A-98E190FD707C}"/>
              </a:ext>
            </a:extLst>
          </p:cNvPr>
          <p:cNvSpPr txBox="1"/>
          <p:nvPr/>
        </p:nvSpPr>
        <p:spPr>
          <a:xfrm>
            <a:off x="3913702" y="3058729"/>
            <a:ext cx="2215653" cy="523220"/>
          </a:xfrm>
          <a:prstGeom prst="rect">
            <a:avLst/>
          </a:prstGeom>
          <a:solidFill>
            <a:schemeClr val="accent6">
              <a:lumMod val="40000"/>
              <a:lumOff val="60000"/>
            </a:schemeClr>
          </a:solidFill>
        </p:spPr>
        <p:txBody>
          <a:bodyPr wrap="square" rtlCol="0">
            <a:spAutoFit/>
          </a:bodyPr>
          <a:lstStyle/>
          <a:p>
            <a:pPr algn="ctr"/>
            <a:r>
              <a:rPr lang="en-US" sz="1400" b="1" dirty="0">
                <a:effectLst/>
                <a:latin typeface="Lato" panose="020F0502020204030203" pitchFamily="34" charset="0"/>
                <a:ea typeface="Lato" panose="020F0502020204030203" pitchFamily="34" charset="0"/>
                <a:cs typeface="Lato" panose="020F0502020204030203" pitchFamily="34" charset="0"/>
              </a:rPr>
              <a:t>Prepare the strategic plan for publication.</a:t>
            </a:r>
          </a:p>
        </p:txBody>
      </p:sp>
    </p:spTree>
    <p:extLst>
      <p:ext uri="{BB962C8B-B14F-4D97-AF65-F5344CB8AC3E}">
        <p14:creationId xmlns:p14="http://schemas.microsoft.com/office/powerpoint/2010/main" val="2241389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7E8160-EE9A-A570-0A82-221E177C40E1}"/>
              </a:ext>
            </a:extLst>
          </p:cNvPr>
          <p:cNvSpPr>
            <a:spLocks noGrp="1"/>
          </p:cNvSpPr>
          <p:nvPr>
            <p:ph type="title"/>
          </p:nvPr>
        </p:nvSpPr>
        <p:spPr>
          <a:xfrm>
            <a:off x="1232670" y="75314"/>
            <a:ext cx="6681620" cy="2053625"/>
          </a:xfrm>
        </p:spPr>
        <p:txBody>
          <a:bodyPr>
            <a:normAutofit/>
          </a:bodyPr>
          <a:lstStyle/>
          <a:p>
            <a:r>
              <a:rPr lang="en-US" dirty="0"/>
              <a:t>At the Core, </a:t>
            </a:r>
            <a:br>
              <a:rPr lang="en-US" dirty="0"/>
            </a:br>
            <a:r>
              <a:rPr lang="en-US" dirty="0"/>
              <a:t>Zonta Will Not Change</a:t>
            </a:r>
          </a:p>
        </p:txBody>
      </p:sp>
      <p:sp>
        <p:nvSpPr>
          <p:cNvPr id="6" name="Content Placeholder 5">
            <a:extLst>
              <a:ext uri="{FF2B5EF4-FFF2-40B4-BE49-F238E27FC236}">
                <a16:creationId xmlns:a16="http://schemas.microsoft.com/office/drawing/2014/main" id="{31F5443E-825D-C812-4BC3-E8C21F09387A}"/>
              </a:ext>
            </a:extLst>
          </p:cNvPr>
          <p:cNvSpPr>
            <a:spLocks noGrp="1"/>
          </p:cNvSpPr>
          <p:nvPr>
            <p:ph sz="quarter" idx="10"/>
          </p:nvPr>
        </p:nvSpPr>
        <p:spPr>
          <a:xfrm>
            <a:off x="727093" y="2322786"/>
            <a:ext cx="7464407" cy="3875251"/>
          </a:xfrm>
        </p:spPr>
        <p:txBody>
          <a:bodyPr>
            <a:noAutofit/>
          </a:bodyPr>
          <a:lstStyle/>
          <a:p>
            <a:pPr marL="0" indent="0">
              <a:lnSpc>
                <a:spcPct val="100000"/>
              </a:lnSpc>
              <a:buNone/>
            </a:pPr>
            <a:r>
              <a:rPr lang="en-US" sz="2600" dirty="0">
                <a:latin typeface="Lato" panose="020F0502020204030203" pitchFamily="34" charset="0"/>
                <a:ea typeface="Lato" panose="020F0502020204030203" pitchFamily="34" charset="0"/>
                <a:cs typeface="Lato" panose="020F0502020204030203" pitchFamily="34" charset="0"/>
              </a:rPr>
              <a:t>Zonta will remain a place where globally minded individuals </a:t>
            </a:r>
            <a:r>
              <a:rPr lang="en-US" b="1" dirty="0">
                <a:latin typeface="Lato" panose="020F0502020204030203" pitchFamily="34" charset="0"/>
                <a:ea typeface="Lato" panose="020F0502020204030203" pitchFamily="34" charset="0"/>
                <a:cs typeface="Lato" panose="020F0502020204030203" pitchFamily="34" charset="0"/>
              </a:rPr>
              <a:t>connect, collaborate and demand change</a:t>
            </a:r>
            <a:r>
              <a:rPr lang="en-US" sz="2600" dirty="0">
                <a:latin typeface="Lato" panose="020F0502020204030203" pitchFamily="34" charset="0"/>
                <a:ea typeface="Lato" panose="020F0502020204030203" pitchFamily="34" charset="0"/>
                <a:cs typeface="Lato" panose="020F0502020204030203" pitchFamily="34" charset="0"/>
              </a:rPr>
              <a:t> to build a better world for women and girls. </a:t>
            </a:r>
          </a:p>
          <a:p>
            <a:pPr marL="0" indent="0">
              <a:lnSpc>
                <a:spcPct val="100000"/>
              </a:lnSpc>
              <a:buNone/>
            </a:pPr>
            <a:endParaRPr lang="en-US" sz="2600" dirty="0">
              <a:latin typeface="Lato" panose="020F0502020204030203" pitchFamily="34" charset="0"/>
              <a:ea typeface="Lato" panose="020F0502020204030203" pitchFamily="34" charset="0"/>
              <a:cs typeface="Lato" panose="020F0502020204030203" pitchFamily="34" charset="0"/>
            </a:endParaRPr>
          </a:p>
          <a:p>
            <a:pPr marL="0" indent="0">
              <a:lnSpc>
                <a:spcPct val="100000"/>
              </a:lnSpc>
              <a:buNone/>
            </a:pPr>
            <a:r>
              <a:rPr lang="en-US" sz="2600" dirty="0">
                <a:latin typeface="Lato" panose="020F0502020204030203" pitchFamily="34" charset="0"/>
                <a:ea typeface="Lato" panose="020F0502020204030203" pitchFamily="34" charset="0"/>
                <a:cs typeface="Lato" panose="020F0502020204030203" pitchFamily="34" charset="0"/>
              </a:rPr>
              <a:t>But we must remain relevant for the future and some c</a:t>
            </a:r>
            <a:r>
              <a:rPr lang="en-US" sz="2600" dirty="0"/>
              <a:t>hange is necessary to be agile and impactful. Without change, we risk that Zonta’s light may dim…  </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B7096653-C1BB-00F1-E61D-28B2F5C261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AEA43-A6A1-4C81-BEBA-9AE45000063F}"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100" b="1" i="0" u="none" strike="noStrike" kern="1200" cap="none" spc="0" normalizeH="0" baseline="0" noProof="0">
              <a:ln>
                <a:noFill/>
              </a:ln>
              <a:solidFill>
                <a:srgbClr val="000000"/>
              </a:solidFill>
              <a:effectLst/>
              <a:uLnTx/>
              <a:uFillTx/>
              <a:latin typeface="Lato" panose="020F0502020204030203" pitchFamily="34" charset="77"/>
              <a:ea typeface="+mn-ea"/>
              <a:cs typeface="+mn-cs"/>
            </a:endParaRPr>
          </a:p>
        </p:txBody>
      </p:sp>
      <p:pic>
        <p:nvPicPr>
          <p:cNvPr id="7" name="Picture 6">
            <a:extLst>
              <a:ext uri="{FF2B5EF4-FFF2-40B4-BE49-F238E27FC236}">
                <a16:creationId xmlns:a16="http://schemas.microsoft.com/office/drawing/2014/main" id="{57EEAA02-546B-F7C3-4A5E-10AE5D670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4446" y="2628900"/>
            <a:ext cx="3220306" cy="25431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D8AB8D7F-DD04-25E8-61E7-F7272BFECB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66016" y="250879"/>
            <a:ext cx="2225984" cy="930166"/>
          </a:xfrm>
          <a:prstGeom prst="rect">
            <a:avLst/>
          </a:prstGeom>
        </p:spPr>
      </p:pic>
      <p:pic>
        <p:nvPicPr>
          <p:cNvPr id="11" name="Picture 10">
            <a:extLst>
              <a:ext uri="{FF2B5EF4-FFF2-40B4-BE49-F238E27FC236}">
                <a16:creationId xmlns:a16="http://schemas.microsoft.com/office/drawing/2014/main" id="{6D656923-33F7-DB7F-52A6-D8F3483E4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070" y="269161"/>
            <a:ext cx="1002846" cy="1002846"/>
          </a:xfrm>
          <a:prstGeom prst="rect">
            <a:avLst/>
          </a:prstGeom>
        </p:spPr>
      </p:pic>
    </p:spTree>
    <p:extLst>
      <p:ext uri="{BB962C8B-B14F-4D97-AF65-F5344CB8AC3E}">
        <p14:creationId xmlns:p14="http://schemas.microsoft.com/office/powerpoint/2010/main" val="119328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floating globe">
            <a:extLst>
              <a:ext uri="{FF2B5EF4-FFF2-40B4-BE49-F238E27FC236}">
                <a16:creationId xmlns:a16="http://schemas.microsoft.com/office/drawing/2014/main" id="{17E9152B-57F1-A0A9-0ABA-9FBBB6C96E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3519126" y="10"/>
            <a:ext cx="8668512" cy="6857990"/>
          </a:xfrm>
          <a:prstGeom prst="rect">
            <a:avLst/>
          </a:prstGeom>
        </p:spPr>
      </p:pic>
      <p:sp>
        <p:nvSpPr>
          <p:cNvPr id="3" name="Subtitle 2">
            <a:extLst>
              <a:ext uri="{FF2B5EF4-FFF2-40B4-BE49-F238E27FC236}">
                <a16:creationId xmlns:a16="http://schemas.microsoft.com/office/drawing/2014/main" id="{9CA99E98-137E-CA18-9627-925DD7BB8478}"/>
              </a:ext>
            </a:extLst>
          </p:cNvPr>
          <p:cNvSpPr>
            <a:spLocks noGrp="1"/>
          </p:cNvSpPr>
          <p:nvPr>
            <p:ph type="subTitle" idx="1"/>
          </p:nvPr>
        </p:nvSpPr>
        <p:spPr>
          <a:xfrm>
            <a:off x="901896" y="542049"/>
            <a:ext cx="2761300" cy="4075618"/>
          </a:xfrm>
        </p:spPr>
        <p:txBody>
          <a:bodyPr>
            <a:noAutofit/>
          </a:bodyPr>
          <a:lstStyle/>
          <a:p>
            <a:pPr algn="l"/>
            <a:r>
              <a:rPr lang="en-US" sz="4800" b="1" dirty="0">
                <a:latin typeface="Lato" panose="020F0502020204030203" pitchFamily="34" charset="0"/>
                <a:ea typeface="Lato" panose="020F0502020204030203" pitchFamily="34" charset="0"/>
                <a:cs typeface="Lato" panose="020F0502020204030203" pitchFamily="34" charset="0"/>
              </a:rPr>
              <a:t>A brief update on the strategic plan progress</a:t>
            </a:r>
            <a:endParaRPr lang="en-US" sz="48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descr="Logo&#10;&#10;Description automatically generated">
            <a:extLst>
              <a:ext uri="{FF2B5EF4-FFF2-40B4-BE49-F238E27FC236}">
                <a16:creationId xmlns:a16="http://schemas.microsoft.com/office/drawing/2014/main" id="{8688B39E-69B7-CEB8-889E-C8D9626358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0236" y="2060027"/>
            <a:ext cx="1086927" cy="777766"/>
          </a:xfrm>
          <a:prstGeom prst="rect">
            <a:avLst/>
          </a:prstGeom>
        </p:spPr>
      </p:pic>
      <p:pic>
        <p:nvPicPr>
          <p:cNvPr id="2" name="Picture 1">
            <a:extLst>
              <a:ext uri="{FF2B5EF4-FFF2-40B4-BE49-F238E27FC236}">
                <a16:creationId xmlns:a16="http://schemas.microsoft.com/office/drawing/2014/main" id="{33827654-4EC8-0FD1-C7FA-F45AE9735663}"/>
              </a:ext>
            </a:extLst>
          </p:cNvPr>
          <p:cNvPicPr>
            <a:picLocks noChangeAspect="1"/>
          </p:cNvPicPr>
          <p:nvPr/>
        </p:nvPicPr>
        <p:blipFill>
          <a:blip r:embed="rId5"/>
          <a:stretch>
            <a:fillRect/>
          </a:stretch>
        </p:blipFill>
        <p:spPr>
          <a:xfrm>
            <a:off x="0" y="5334000"/>
            <a:ext cx="12192000" cy="1524000"/>
          </a:xfrm>
          <a:prstGeom prst="rect">
            <a:avLst/>
          </a:prstGeom>
        </p:spPr>
      </p:pic>
      <p:sp>
        <p:nvSpPr>
          <p:cNvPr id="4" name="TextBox 3">
            <a:extLst>
              <a:ext uri="{FF2B5EF4-FFF2-40B4-BE49-F238E27FC236}">
                <a16:creationId xmlns:a16="http://schemas.microsoft.com/office/drawing/2014/main" id="{5697F145-3593-FE58-8E94-57C48F1457A0}"/>
              </a:ext>
            </a:extLst>
          </p:cNvPr>
          <p:cNvSpPr txBox="1"/>
          <p:nvPr/>
        </p:nvSpPr>
        <p:spPr>
          <a:xfrm>
            <a:off x="164376" y="4958293"/>
            <a:ext cx="349663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BD4">
                    <a:lumMod val="50000"/>
                  </a:srgbClr>
                </a:solidFill>
                <a:effectLst/>
                <a:uLnTx/>
                <a:uFillTx/>
                <a:latin typeface="Calibri"/>
                <a:ea typeface="+mn-ea"/>
                <a:cs typeface="+mn-cs"/>
              </a:rPr>
              <a:t>https://www.zonta.org/strategicplan</a:t>
            </a:r>
            <a:endParaRPr kumimoji="0" lang="en-US" sz="1600" b="0" i="0" u="none" strike="noStrike" kern="1200" cap="none" spc="0" normalizeH="0" baseline="0" noProof="0" dirty="0">
              <a:ln>
                <a:noFill/>
              </a:ln>
              <a:solidFill>
                <a:srgbClr val="00BBD4">
                  <a:lumMod val="50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86EA4ED-E36B-24E2-A33C-FE1C13AA4D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23" y="418239"/>
            <a:ext cx="1002846" cy="1002846"/>
          </a:xfrm>
          <a:prstGeom prst="rect">
            <a:avLst/>
          </a:prstGeom>
        </p:spPr>
      </p:pic>
    </p:spTree>
    <p:extLst>
      <p:ext uri="{BB962C8B-B14F-4D97-AF65-F5344CB8AC3E}">
        <p14:creationId xmlns:p14="http://schemas.microsoft.com/office/powerpoint/2010/main" val="2168324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A5F6-2591-9C1B-044A-CFD0C15E1E4F}"/>
              </a:ext>
            </a:extLst>
          </p:cNvPr>
          <p:cNvSpPr>
            <a:spLocks noGrp="1"/>
          </p:cNvSpPr>
          <p:nvPr>
            <p:ph type="title"/>
          </p:nvPr>
        </p:nvSpPr>
        <p:spPr>
          <a:xfrm>
            <a:off x="3816930" y="2670561"/>
            <a:ext cx="3749758" cy="2712612"/>
          </a:xfrm>
        </p:spPr>
        <p:txBody>
          <a:bodyPr>
            <a:noAutofit/>
          </a:bodyPr>
          <a:lstStyle/>
          <a:p>
            <a:r>
              <a:rPr lang="en-US" sz="4800" dirty="0"/>
              <a:t>Let’s move to the future together!</a:t>
            </a:r>
          </a:p>
        </p:txBody>
      </p:sp>
      <p:sp>
        <p:nvSpPr>
          <p:cNvPr id="4" name="Slide Number Placeholder 3">
            <a:extLst>
              <a:ext uri="{FF2B5EF4-FFF2-40B4-BE49-F238E27FC236}">
                <a16:creationId xmlns:a16="http://schemas.microsoft.com/office/drawing/2014/main" id="{6560B473-DEF8-0078-DC8F-A0133267D96B}"/>
              </a:ext>
            </a:extLst>
          </p:cNvPr>
          <p:cNvSpPr>
            <a:spLocks noGrp="1"/>
          </p:cNvSpPr>
          <p:nvPr>
            <p:ph type="sldNum" sz="quarter" idx="12"/>
          </p:nvPr>
        </p:nvSpPr>
        <p:spPr/>
        <p:txBody>
          <a:bodyPr/>
          <a:lstStyle/>
          <a:p>
            <a:fld id="{71D00C28-2252-7A46-BDE1-23546EACCE2C}" type="slidenum">
              <a:rPr lang="en-US" smtClean="0"/>
              <a:t>40</a:t>
            </a:fld>
            <a:endParaRPr lang="en-US" dirty="0"/>
          </a:p>
        </p:txBody>
      </p:sp>
      <p:pic>
        <p:nvPicPr>
          <p:cNvPr id="5" name="Picture 4">
            <a:extLst>
              <a:ext uri="{FF2B5EF4-FFF2-40B4-BE49-F238E27FC236}">
                <a16:creationId xmlns:a16="http://schemas.microsoft.com/office/drawing/2014/main" id="{52CD15A7-B047-84EA-1F1E-73871EFF8989}"/>
              </a:ext>
            </a:extLst>
          </p:cNvPr>
          <p:cNvPicPr>
            <a:picLocks noChangeAspect="1"/>
          </p:cNvPicPr>
          <p:nvPr/>
        </p:nvPicPr>
        <p:blipFill>
          <a:blip r:embed="rId3"/>
          <a:stretch>
            <a:fillRect/>
          </a:stretch>
        </p:blipFill>
        <p:spPr>
          <a:xfrm>
            <a:off x="9966767" y="246002"/>
            <a:ext cx="2225233" cy="932769"/>
          </a:xfrm>
          <a:prstGeom prst="rect">
            <a:avLst/>
          </a:prstGeom>
        </p:spPr>
      </p:pic>
      <p:pic>
        <p:nvPicPr>
          <p:cNvPr id="6" name="Picture 5">
            <a:extLst>
              <a:ext uri="{FF2B5EF4-FFF2-40B4-BE49-F238E27FC236}">
                <a16:creationId xmlns:a16="http://schemas.microsoft.com/office/drawing/2014/main" id="{C34CFE0B-20E8-DFE1-A19D-9392880A34BC}"/>
              </a:ext>
            </a:extLst>
          </p:cNvPr>
          <p:cNvPicPr>
            <a:picLocks noChangeAspect="1"/>
          </p:cNvPicPr>
          <p:nvPr/>
        </p:nvPicPr>
        <p:blipFill>
          <a:blip r:embed="rId4"/>
          <a:stretch>
            <a:fillRect/>
          </a:stretch>
        </p:blipFill>
        <p:spPr>
          <a:xfrm>
            <a:off x="2811003" y="2926036"/>
            <a:ext cx="1005927" cy="1005927"/>
          </a:xfrm>
          <a:prstGeom prst="rect">
            <a:avLst/>
          </a:prstGeom>
        </p:spPr>
      </p:pic>
    </p:spTree>
    <p:extLst>
      <p:ext uri="{BB962C8B-B14F-4D97-AF65-F5344CB8AC3E}">
        <p14:creationId xmlns:p14="http://schemas.microsoft.com/office/powerpoint/2010/main" val="3428821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7981" y="1122363"/>
            <a:ext cx="4023360" cy="320413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Light" panose="020F0302020204030204"/>
                <a:ea typeface="+mn-ea"/>
                <a:cs typeface="+mn-cs"/>
              </a:rPr>
              <a:t>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622" y="625684"/>
            <a:ext cx="4364304" cy="5455380"/>
          </a:xfrm>
          <a:prstGeom prst="rect">
            <a:avLst/>
          </a:prstGeom>
        </p:spPr>
      </p:pic>
    </p:spTree>
    <p:extLst>
      <p:ext uri="{BB962C8B-B14F-4D97-AF65-F5344CB8AC3E}">
        <p14:creationId xmlns:p14="http://schemas.microsoft.com/office/powerpoint/2010/main" val="1593374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E07C1E-F23A-B6E3-811E-42F20EC00A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Title 1">
            <a:extLst>
              <a:ext uri="{FF2B5EF4-FFF2-40B4-BE49-F238E27FC236}">
                <a16:creationId xmlns:a16="http://schemas.microsoft.com/office/drawing/2014/main" id="{8FD4E9B8-E95B-0C12-1BF7-426DAF17E41F}"/>
              </a:ext>
            </a:extLst>
          </p:cNvPr>
          <p:cNvSpPr txBox="1">
            <a:spLocks/>
          </p:cNvSpPr>
          <p:nvPr/>
        </p:nvSpPr>
        <p:spPr>
          <a:xfrm>
            <a:off x="1097280" y="758952"/>
            <a:ext cx="10058400" cy="3566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5E72"/>
                </a:solidFill>
                <a:effectLst/>
                <a:uLnTx/>
                <a:uFillTx/>
                <a:latin typeface="Lato" panose="020F0502020204030203" pitchFamily="34" charset="77"/>
                <a:ea typeface="+mj-ea"/>
                <a:cs typeface="+mj-cs"/>
              </a:rPr>
              <a:t>Appendix</a:t>
            </a:r>
          </a:p>
        </p:txBody>
      </p:sp>
      <p:sp>
        <p:nvSpPr>
          <p:cNvPr id="6" name="Text Placeholder 2">
            <a:extLst>
              <a:ext uri="{FF2B5EF4-FFF2-40B4-BE49-F238E27FC236}">
                <a16:creationId xmlns:a16="http://schemas.microsoft.com/office/drawing/2014/main" id="{29E39C96-80E8-DD81-8A47-4F6C95A77708}"/>
              </a:ext>
            </a:extLst>
          </p:cNvPr>
          <p:cNvSpPr txBox="1">
            <a:spLocks/>
          </p:cNvSpPr>
          <p:nvPr/>
        </p:nvSpPr>
        <p:spPr>
          <a:xfrm>
            <a:off x="1097280" y="3048381"/>
            <a:ext cx="10058400" cy="1143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rPr>
              <a:t>About Association Laboratory</a:t>
            </a:r>
          </a:p>
        </p:txBody>
      </p:sp>
      <p:cxnSp>
        <p:nvCxnSpPr>
          <p:cNvPr id="8" name="Straight Connector 7">
            <a:extLst>
              <a:ext uri="{FF2B5EF4-FFF2-40B4-BE49-F238E27FC236}">
                <a16:creationId xmlns:a16="http://schemas.microsoft.com/office/drawing/2014/main" id="{31980AAE-AD51-C271-40C2-09FD99BE0E75}"/>
              </a:ext>
            </a:extLst>
          </p:cNvPr>
          <p:cNvCxnSpPr/>
          <p:nvPr/>
        </p:nvCxnSpPr>
        <p:spPr>
          <a:xfrm>
            <a:off x="1238250" y="2914650"/>
            <a:ext cx="10668000" cy="0"/>
          </a:xfrm>
          <a:prstGeom prst="line">
            <a:avLst/>
          </a:prstGeom>
          <a:ln w="53975"/>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519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604D29A-5A3E-AF05-57B6-B7154B4C7764}"/>
              </a:ext>
            </a:extLst>
          </p:cNvPr>
          <p:cNvSpPr txBox="1">
            <a:spLocks/>
          </p:cNvSpPr>
          <p:nvPr/>
        </p:nvSpPr>
        <p:spPr>
          <a:xfrm>
            <a:off x="812800" y="279401"/>
            <a:ext cx="11379200" cy="79195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rPr>
              <a:t>Association Laboratory Contributors</a:t>
            </a:r>
          </a:p>
        </p:txBody>
      </p:sp>
      <p:grpSp>
        <p:nvGrpSpPr>
          <p:cNvPr id="3" name="Group 2">
            <a:extLst>
              <a:ext uri="{FF2B5EF4-FFF2-40B4-BE49-F238E27FC236}">
                <a16:creationId xmlns:a16="http://schemas.microsoft.com/office/drawing/2014/main" id="{C4F817C7-6E92-AFC4-E7D5-57799624C511}"/>
              </a:ext>
            </a:extLst>
          </p:cNvPr>
          <p:cNvGrpSpPr/>
          <p:nvPr/>
        </p:nvGrpSpPr>
        <p:grpSpPr>
          <a:xfrm>
            <a:off x="2472347" y="2214681"/>
            <a:ext cx="2658712" cy="3209936"/>
            <a:chOff x="831784" y="1704288"/>
            <a:chExt cx="1994034" cy="2407452"/>
          </a:xfrm>
        </p:grpSpPr>
        <p:pic>
          <p:nvPicPr>
            <p:cNvPr id="4" name="Picture 3">
              <a:extLst>
                <a:ext uri="{FF2B5EF4-FFF2-40B4-BE49-F238E27FC236}">
                  <a16:creationId xmlns:a16="http://schemas.microsoft.com/office/drawing/2014/main" id="{3A2AC919-3FE6-5994-735A-CF0C8A2B96D2}"/>
                </a:ext>
              </a:extLst>
            </p:cNvPr>
            <p:cNvPicPr>
              <a:picLocks noChangeAspect="1"/>
            </p:cNvPicPr>
            <p:nvPr/>
          </p:nvPicPr>
          <p:blipFill>
            <a:blip r:embed="rId2"/>
            <a:srcRect/>
            <a:stretch/>
          </p:blipFill>
          <p:spPr>
            <a:xfrm>
              <a:off x="1066800" y="1704288"/>
              <a:ext cx="1524002" cy="1524002"/>
            </a:xfrm>
            <a:prstGeom prst="ellipse">
              <a:avLst/>
            </a:prstGeom>
            <a:ln w="57150">
              <a:solidFill>
                <a:srgbClr val="0E2246"/>
              </a:solidFill>
            </a:ln>
          </p:spPr>
        </p:pic>
        <p:sp>
          <p:nvSpPr>
            <p:cNvPr id="5" name="TextBox 4">
              <a:extLst>
                <a:ext uri="{FF2B5EF4-FFF2-40B4-BE49-F238E27FC236}">
                  <a16:creationId xmlns:a16="http://schemas.microsoft.com/office/drawing/2014/main" id="{D5C6D9EE-AD71-FB8E-D13E-32A23D69047D}"/>
                </a:ext>
              </a:extLst>
            </p:cNvPr>
            <p:cNvSpPr txBox="1"/>
            <p:nvPr/>
          </p:nvSpPr>
          <p:spPr>
            <a:xfrm>
              <a:off x="831784" y="3396015"/>
              <a:ext cx="1994034" cy="71572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82146"/>
                  </a:solidFill>
                  <a:effectLst/>
                  <a:uLnTx/>
                  <a:uFillTx/>
                  <a:latin typeface="Open Sans" panose="020B0606030504020204" pitchFamily="34" charset="0"/>
                  <a:ea typeface="Open Sans" panose="020B0606030504020204" pitchFamily="34" charset="0"/>
                  <a:cs typeface="Open Sans" panose="020B0606030504020204" pitchFamily="34" charset="0"/>
                </a:rPr>
                <a:t>Nikki Golden, CAE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82146"/>
                  </a:solidFill>
                  <a:effectLst/>
                  <a:uLnTx/>
                  <a:uFillTx/>
                  <a:latin typeface="Open Sans" panose="020B0606030504020204" pitchFamily="34" charset="0"/>
                  <a:ea typeface="Open Sans" panose="020B0606030504020204" pitchFamily="34" charset="0"/>
                  <a:cs typeface="Open Sans" panose="020B0606030504020204" pitchFamily="34" charset="0"/>
                </a:rPr>
                <a:t>Strategist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82146"/>
                  </a:solidFill>
                  <a:effectLst/>
                  <a:uLnTx/>
                  <a:uFillTx/>
                  <a:latin typeface="Open Sans" panose="020B0606030504020204" pitchFamily="34" charset="0"/>
                  <a:ea typeface="Open Sans" panose="020B0606030504020204" pitchFamily="34" charset="0"/>
                  <a:cs typeface="Open Sans" panose="020B0606030504020204" pitchFamily="34" charset="0"/>
                </a:rPr>
                <a:t>Strategic Lead</a:t>
              </a:r>
            </a:p>
          </p:txBody>
        </p:sp>
      </p:grpSp>
      <p:grpSp>
        <p:nvGrpSpPr>
          <p:cNvPr id="6" name="Group 5">
            <a:extLst>
              <a:ext uri="{FF2B5EF4-FFF2-40B4-BE49-F238E27FC236}">
                <a16:creationId xmlns:a16="http://schemas.microsoft.com/office/drawing/2014/main" id="{51848E0C-345D-F776-BD04-B2D5BF2C3282}"/>
              </a:ext>
            </a:extLst>
          </p:cNvPr>
          <p:cNvGrpSpPr/>
          <p:nvPr/>
        </p:nvGrpSpPr>
        <p:grpSpPr>
          <a:xfrm>
            <a:off x="7374295" y="2146314"/>
            <a:ext cx="2658712" cy="3209936"/>
            <a:chOff x="831784" y="1704288"/>
            <a:chExt cx="1994034" cy="2407452"/>
          </a:xfrm>
        </p:grpSpPr>
        <p:pic>
          <p:nvPicPr>
            <p:cNvPr id="7" name="Picture 30">
              <a:extLst>
                <a:ext uri="{FF2B5EF4-FFF2-40B4-BE49-F238E27FC236}">
                  <a16:creationId xmlns:a16="http://schemas.microsoft.com/office/drawing/2014/main" id="{A4A92BED-AF0B-CD66-1EF5-5F0F0C5879B7}"/>
                </a:ext>
              </a:extLst>
            </p:cNvPr>
            <p:cNvPicPr>
              <a:picLocks noChangeAspect="1"/>
            </p:cNvPicPr>
            <p:nvPr/>
          </p:nvPicPr>
          <p:blipFill>
            <a:blip r:embed="rId3"/>
            <a:srcRect/>
            <a:stretch/>
          </p:blipFill>
          <p:spPr>
            <a:xfrm>
              <a:off x="1066800" y="1704288"/>
              <a:ext cx="1524002" cy="1524002"/>
            </a:xfrm>
            <a:prstGeom prst="ellipse">
              <a:avLst/>
            </a:prstGeom>
            <a:ln w="57150">
              <a:solidFill>
                <a:srgbClr val="0E2246"/>
              </a:solidFill>
            </a:ln>
          </p:spPr>
        </p:pic>
        <p:sp>
          <p:nvSpPr>
            <p:cNvPr id="8" name="TextBox 7">
              <a:extLst>
                <a:ext uri="{FF2B5EF4-FFF2-40B4-BE49-F238E27FC236}">
                  <a16:creationId xmlns:a16="http://schemas.microsoft.com/office/drawing/2014/main" id="{4C180066-BB74-4EB1-3680-AEF5AD064DA0}"/>
                </a:ext>
              </a:extLst>
            </p:cNvPr>
            <p:cNvSpPr txBox="1"/>
            <p:nvPr/>
          </p:nvSpPr>
          <p:spPr>
            <a:xfrm>
              <a:off x="831784" y="3396015"/>
              <a:ext cx="1994034" cy="71572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82146"/>
                  </a:solidFill>
                  <a:effectLst/>
                  <a:uLnTx/>
                  <a:uFillTx/>
                  <a:latin typeface="Open Sans" panose="020B0606030504020204" pitchFamily="34" charset="0"/>
                  <a:ea typeface="Open Sans" panose="020B0606030504020204" pitchFamily="34" charset="0"/>
                  <a:cs typeface="Open Sans" panose="020B0606030504020204" pitchFamily="34" charset="0"/>
                </a:rPr>
                <a:t>Dean West, FASAE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82146"/>
                  </a:solidFill>
                  <a:effectLst/>
                  <a:uLnTx/>
                  <a:uFillTx/>
                  <a:latin typeface="Open Sans" panose="020B0606030504020204" pitchFamily="34" charset="0"/>
                  <a:ea typeface="Open Sans" panose="020B0606030504020204" pitchFamily="34" charset="0"/>
                  <a:cs typeface="Open Sans" panose="020B0606030504020204" pitchFamily="34" charset="0"/>
                </a:rPr>
                <a:t>President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82146"/>
                  </a:solidFill>
                  <a:effectLst/>
                  <a:uLnTx/>
                  <a:uFillTx/>
                  <a:latin typeface="Open Sans" panose="020B0606030504020204" pitchFamily="34" charset="0"/>
                  <a:ea typeface="Open Sans" panose="020B0606030504020204" pitchFamily="34" charset="0"/>
                  <a:cs typeface="Open Sans" panose="020B0606030504020204" pitchFamily="34" charset="0"/>
                </a:rPr>
                <a:t>Strategic Contributor</a:t>
              </a:r>
            </a:p>
          </p:txBody>
        </p:sp>
      </p:grpSp>
      <p:sp>
        <p:nvSpPr>
          <p:cNvPr id="15" name="Text Placeholder 3">
            <a:extLst>
              <a:ext uri="{FF2B5EF4-FFF2-40B4-BE49-F238E27FC236}">
                <a16:creationId xmlns:a16="http://schemas.microsoft.com/office/drawing/2014/main" id="{437BCDCF-7EFD-CB52-F7E0-DB7BD9F5A38A}"/>
              </a:ext>
            </a:extLst>
          </p:cNvPr>
          <p:cNvSpPr txBox="1">
            <a:spLocks/>
          </p:cNvSpPr>
          <p:nvPr/>
        </p:nvSpPr>
        <p:spPr>
          <a:xfrm>
            <a:off x="826812" y="1193615"/>
            <a:ext cx="10830695" cy="54812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8002E"/>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The following staff contributed to this Report</a:t>
            </a:r>
          </a:p>
        </p:txBody>
      </p:sp>
    </p:spTree>
    <p:extLst>
      <p:ext uri="{BB962C8B-B14F-4D97-AF65-F5344CB8AC3E}">
        <p14:creationId xmlns:p14="http://schemas.microsoft.com/office/powerpoint/2010/main" val="1931018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AD73-4821-E44B-A299-B2B37B43D024}"/>
              </a:ext>
            </a:extLst>
          </p:cNvPr>
          <p:cNvSpPr txBox="1">
            <a:spLocks/>
          </p:cNvSpPr>
          <p:nvPr/>
        </p:nvSpPr>
        <p:spPr>
          <a:xfrm>
            <a:off x="812800" y="279401"/>
            <a:ext cx="10464800" cy="79195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rPr>
              <a:t>Association Laboratory’s Strategic Focus</a:t>
            </a:r>
          </a:p>
        </p:txBody>
      </p:sp>
      <p:grpSp>
        <p:nvGrpSpPr>
          <p:cNvPr id="3" name="Group 2">
            <a:extLst>
              <a:ext uri="{FF2B5EF4-FFF2-40B4-BE49-F238E27FC236}">
                <a16:creationId xmlns:a16="http://schemas.microsoft.com/office/drawing/2014/main" id="{8370F07A-BDA1-D3C6-684E-FFE732FD4DF3}"/>
              </a:ext>
            </a:extLst>
          </p:cNvPr>
          <p:cNvGrpSpPr/>
          <p:nvPr/>
        </p:nvGrpSpPr>
        <p:grpSpPr>
          <a:xfrm>
            <a:off x="812800" y="2070765"/>
            <a:ext cx="3505200" cy="2092276"/>
            <a:chOff x="609600" y="1032119"/>
            <a:chExt cx="2628900" cy="1387231"/>
          </a:xfrm>
        </p:grpSpPr>
        <p:sp>
          <p:nvSpPr>
            <p:cNvPr id="4" name="Oval 3">
              <a:extLst>
                <a:ext uri="{FF2B5EF4-FFF2-40B4-BE49-F238E27FC236}">
                  <a16:creationId xmlns:a16="http://schemas.microsoft.com/office/drawing/2014/main" id="{B1D1D4E9-D3BE-4DB9-7DDD-E4BD42427EBB}"/>
                </a:ext>
              </a:extLst>
            </p:cNvPr>
            <p:cNvSpPr/>
            <p:nvPr/>
          </p:nvSpPr>
          <p:spPr>
            <a:xfrm>
              <a:off x="1390650" y="1032119"/>
              <a:ext cx="1066800" cy="1066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5" name="Parallelogram 4">
              <a:extLst>
                <a:ext uri="{FF2B5EF4-FFF2-40B4-BE49-F238E27FC236}">
                  <a16:creationId xmlns:a16="http://schemas.microsoft.com/office/drawing/2014/main" id="{12D58140-D721-0871-4434-C84537575999}"/>
                </a:ext>
              </a:extLst>
            </p:cNvPr>
            <p:cNvSpPr/>
            <p:nvPr/>
          </p:nvSpPr>
          <p:spPr>
            <a:xfrm>
              <a:off x="609600" y="1885950"/>
              <a:ext cx="2628900" cy="533400"/>
            </a:xfrm>
            <a:prstGeom prst="parallelogram">
              <a:avLst>
                <a:gd name="adj" fmla="val 6340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Research &amp; Strategy Consulting Services</a:t>
              </a:r>
            </a:p>
          </p:txBody>
        </p:sp>
      </p:grpSp>
      <p:grpSp>
        <p:nvGrpSpPr>
          <p:cNvPr id="6" name="Group 5">
            <a:extLst>
              <a:ext uri="{FF2B5EF4-FFF2-40B4-BE49-F238E27FC236}">
                <a16:creationId xmlns:a16="http://schemas.microsoft.com/office/drawing/2014/main" id="{EA5598B3-A753-F4ED-56F5-833B5F7C63A3}"/>
              </a:ext>
            </a:extLst>
          </p:cNvPr>
          <p:cNvGrpSpPr/>
          <p:nvPr/>
        </p:nvGrpSpPr>
        <p:grpSpPr>
          <a:xfrm>
            <a:off x="4393665" y="2070764"/>
            <a:ext cx="3505200" cy="2092277"/>
            <a:chOff x="609600" y="1032119"/>
            <a:chExt cx="2628900" cy="1569208"/>
          </a:xfrm>
        </p:grpSpPr>
        <p:sp>
          <p:nvSpPr>
            <p:cNvPr id="7" name="Oval 6">
              <a:extLst>
                <a:ext uri="{FF2B5EF4-FFF2-40B4-BE49-F238E27FC236}">
                  <a16:creationId xmlns:a16="http://schemas.microsoft.com/office/drawing/2014/main" id="{AC6CF3A5-51E9-1A37-CC4A-42FFADE60F72}"/>
                </a:ext>
              </a:extLst>
            </p:cNvPr>
            <p:cNvSpPr/>
            <p:nvPr/>
          </p:nvSpPr>
          <p:spPr>
            <a:xfrm>
              <a:off x="1390650" y="1032119"/>
              <a:ext cx="1066800" cy="1066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8" name="Parallelogram 7">
              <a:extLst>
                <a:ext uri="{FF2B5EF4-FFF2-40B4-BE49-F238E27FC236}">
                  <a16:creationId xmlns:a16="http://schemas.microsoft.com/office/drawing/2014/main" id="{0924B221-249E-19B7-8567-DDA69812BF97}"/>
                </a:ext>
              </a:extLst>
            </p:cNvPr>
            <p:cNvSpPr/>
            <p:nvPr/>
          </p:nvSpPr>
          <p:spPr>
            <a:xfrm>
              <a:off x="609600" y="1885950"/>
              <a:ext cx="2628900" cy="715377"/>
            </a:xfrm>
            <a:prstGeom prst="parallelogram">
              <a:avLst>
                <a:gd name="adj" fmla="val 63400"/>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Sector Research &amp; Insights</a:t>
              </a:r>
            </a:p>
          </p:txBody>
        </p:sp>
      </p:grpSp>
      <p:grpSp>
        <p:nvGrpSpPr>
          <p:cNvPr id="9" name="Group 8">
            <a:extLst>
              <a:ext uri="{FF2B5EF4-FFF2-40B4-BE49-F238E27FC236}">
                <a16:creationId xmlns:a16="http://schemas.microsoft.com/office/drawing/2014/main" id="{AA5D78E5-768D-AECD-8BE7-E90253F45683}"/>
              </a:ext>
            </a:extLst>
          </p:cNvPr>
          <p:cNvGrpSpPr/>
          <p:nvPr/>
        </p:nvGrpSpPr>
        <p:grpSpPr>
          <a:xfrm>
            <a:off x="7974531" y="2070764"/>
            <a:ext cx="3505200" cy="2092277"/>
            <a:chOff x="609600" y="1032119"/>
            <a:chExt cx="2628900" cy="1569208"/>
          </a:xfrm>
        </p:grpSpPr>
        <p:sp>
          <p:nvSpPr>
            <p:cNvPr id="10" name="Oval 9">
              <a:extLst>
                <a:ext uri="{FF2B5EF4-FFF2-40B4-BE49-F238E27FC236}">
                  <a16:creationId xmlns:a16="http://schemas.microsoft.com/office/drawing/2014/main" id="{6652D586-18B5-69C7-A0A9-32EB61930143}"/>
                </a:ext>
              </a:extLst>
            </p:cNvPr>
            <p:cNvSpPr/>
            <p:nvPr/>
          </p:nvSpPr>
          <p:spPr>
            <a:xfrm>
              <a:off x="1390650" y="1032119"/>
              <a:ext cx="1066800" cy="1066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1" name="Parallelogram 10">
              <a:extLst>
                <a:ext uri="{FF2B5EF4-FFF2-40B4-BE49-F238E27FC236}">
                  <a16:creationId xmlns:a16="http://schemas.microsoft.com/office/drawing/2014/main" id="{1EC1E36F-75B4-2B3A-B210-F7498BA3586A}"/>
                </a:ext>
              </a:extLst>
            </p:cNvPr>
            <p:cNvSpPr/>
            <p:nvPr/>
          </p:nvSpPr>
          <p:spPr>
            <a:xfrm>
              <a:off x="609600" y="1885950"/>
              <a:ext cx="2628900" cy="715377"/>
            </a:xfrm>
            <a:prstGeom prst="parallelogram">
              <a:avLst>
                <a:gd name="adj" fmla="val 63400"/>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Education &amp; Competency Development</a:t>
              </a:r>
            </a:p>
          </p:txBody>
        </p:sp>
      </p:grpSp>
      <p:sp>
        <p:nvSpPr>
          <p:cNvPr id="12" name="TextBox 11">
            <a:extLst>
              <a:ext uri="{FF2B5EF4-FFF2-40B4-BE49-F238E27FC236}">
                <a16:creationId xmlns:a16="http://schemas.microsoft.com/office/drawing/2014/main" id="{A2C33BF4-11AA-E109-A607-1AAE7BD1CEE9}"/>
              </a:ext>
            </a:extLst>
          </p:cNvPr>
          <p:cNvSpPr txBox="1"/>
          <p:nvPr/>
        </p:nvSpPr>
        <p:spPr>
          <a:xfrm>
            <a:off x="863599" y="4345821"/>
            <a:ext cx="3403602" cy="120032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Calibri" panose="020F0502020204030204" pitchFamily="34" charset="0"/>
                <a:cs typeface="+mn-cs"/>
              </a:rPr>
              <a:t>Helping identify and implement successful business strategy. </a:t>
            </a:r>
            <a:r>
              <a:rPr kumimoji="0" lang="en-US" sz="1800" b="0" i="0" u="none" strike="noStrike" kern="1200" cap="none" spc="0" normalizeH="0" baseline="0" noProof="0" dirty="0">
                <a:ln>
                  <a:noFill/>
                </a:ln>
                <a:solidFill>
                  <a:srgbClr val="000000"/>
                </a:solidFill>
                <a:effectLst/>
                <a:uLnTx/>
                <a:uFillTx/>
                <a:latin typeface="Open Sans"/>
                <a:ea typeface="Open Sans" panose="020B0606030504020204" pitchFamily="34" charset="0"/>
                <a:cs typeface="Open Sans" panose="020B0606030504020204" pitchFamily="34" charset="0"/>
              </a:rPr>
              <a:t>Specific areas include:</a:t>
            </a:r>
            <a:endParaRPr kumimoji="0" lang="en-US" sz="1800" b="0" i="0" u="none" strike="noStrike" kern="1200" cap="none" spc="0" normalizeH="0" baseline="0" noProof="0" dirty="0">
              <a:ln>
                <a:noFill/>
              </a:ln>
              <a:solidFill>
                <a:srgbClr val="000000"/>
              </a:solidFill>
              <a:effectLst/>
              <a:uLnTx/>
              <a:uFillTx/>
              <a:latin typeface="Open Sans"/>
              <a:ea typeface="Calibri" panose="020F0502020204030204" pitchFamily="34" charset="0"/>
              <a:cs typeface="+mn-cs"/>
            </a:endParaRPr>
          </a:p>
        </p:txBody>
      </p:sp>
      <p:sp>
        <p:nvSpPr>
          <p:cNvPr id="13" name="TextBox 12">
            <a:extLst>
              <a:ext uri="{FF2B5EF4-FFF2-40B4-BE49-F238E27FC236}">
                <a16:creationId xmlns:a16="http://schemas.microsoft.com/office/drawing/2014/main" id="{ED76B7D4-7719-4979-62C2-B39836AC54AA}"/>
              </a:ext>
            </a:extLst>
          </p:cNvPr>
          <p:cNvSpPr txBox="1"/>
          <p:nvPr/>
        </p:nvSpPr>
        <p:spPr>
          <a:xfrm>
            <a:off x="4419600" y="4345821"/>
            <a:ext cx="3352799" cy="120032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Producing and disseminating association sector research to hundreds of association leaders.</a:t>
            </a:r>
          </a:p>
        </p:txBody>
      </p:sp>
      <p:sp>
        <p:nvSpPr>
          <p:cNvPr id="14" name="TextBox 13">
            <a:extLst>
              <a:ext uri="{FF2B5EF4-FFF2-40B4-BE49-F238E27FC236}">
                <a16:creationId xmlns:a16="http://schemas.microsoft.com/office/drawing/2014/main" id="{73484FCD-DF54-9D41-437E-BE813C22332A}"/>
              </a:ext>
            </a:extLst>
          </p:cNvPr>
          <p:cNvSpPr txBox="1"/>
          <p:nvPr/>
        </p:nvSpPr>
        <p:spPr>
          <a:xfrm>
            <a:off x="7974531" y="4345821"/>
            <a:ext cx="3797300" cy="175432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Producing strategic educational content helping association leaders develop the competencies necessary for success.</a:t>
            </a:r>
          </a:p>
          <a:p>
            <a:pPr marL="380990" marR="0" lvl="0" indent="-38099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ext Placeholder 3">
            <a:extLst>
              <a:ext uri="{FF2B5EF4-FFF2-40B4-BE49-F238E27FC236}">
                <a16:creationId xmlns:a16="http://schemas.microsoft.com/office/drawing/2014/main" id="{99B2E690-D682-B5CA-D549-16FDE6FF6AD1}"/>
              </a:ext>
            </a:extLst>
          </p:cNvPr>
          <p:cNvSpPr txBox="1">
            <a:spLocks/>
          </p:cNvSpPr>
          <p:nvPr/>
        </p:nvSpPr>
        <p:spPr>
          <a:xfrm>
            <a:off x="826813" y="1157519"/>
            <a:ext cx="10464800" cy="95383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Association Laboratory is an award-winning company serving a global client base of trade and professional associations since 1999. Three key areas of support include:</a:t>
            </a:r>
          </a:p>
        </p:txBody>
      </p:sp>
    </p:spTree>
    <p:extLst>
      <p:ext uri="{BB962C8B-B14F-4D97-AF65-F5344CB8AC3E}">
        <p14:creationId xmlns:p14="http://schemas.microsoft.com/office/powerpoint/2010/main" val="113451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A5F6-2591-9C1B-044A-CFD0C15E1E4F}"/>
              </a:ext>
            </a:extLst>
          </p:cNvPr>
          <p:cNvSpPr>
            <a:spLocks noGrp="1"/>
          </p:cNvSpPr>
          <p:nvPr>
            <p:ph type="title"/>
          </p:nvPr>
        </p:nvSpPr>
        <p:spPr>
          <a:xfrm>
            <a:off x="1145628" y="365125"/>
            <a:ext cx="10741572" cy="701675"/>
          </a:xfrm>
        </p:spPr>
        <p:txBody>
          <a:bodyPr/>
          <a:lstStyle/>
          <a:p>
            <a:r>
              <a:rPr lang="en-US" dirty="0"/>
              <a:t>The Objective</a:t>
            </a:r>
          </a:p>
        </p:txBody>
      </p:sp>
      <p:sp>
        <p:nvSpPr>
          <p:cNvPr id="3" name="Content Placeholder 2">
            <a:extLst>
              <a:ext uri="{FF2B5EF4-FFF2-40B4-BE49-F238E27FC236}">
                <a16:creationId xmlns:a16="http://schemas.microsoft.com/office/drawing/2014/main" id="{010AF911-AC0B-2936-4123-86BD4E08547C}"/>
              </a:ext>
            </a:extLst>
          </p:cNvPr>
          <p:cNvSpPr>
            <a:spLocks noGrp="1"/>
          </p:cNvSpPr>
          <p:nvPr>
            <p:ph sz="quarter" idx="10"/>
          </p:nvPr>
        </p:nvSpPr>
        <p:spPr>
          <a:xfrm>
            <a:off x="1614337" y="2112615"/>
            <a:ext cx="8566726" cy="4118881"/>
          </a:xfrm>
        </p:spPr>
        <p:txBody>
          <a:bodyPr>
            <a:normAutofit/>
          </a:bodyPr>
          <a:lstStyle/>
          <a:p>
            <a:pPr marR="0" indent="0" algn="ctr">
              <a:spcBef>
                <a:spcPts val="0"/>
              </a:spcBef>
              <a:spcAft>
                <a:spcPts val="0"/>
              </a:spcAft>
              <a:buNone/>
            </a:pPr>
            <a:r>
              <a:rPr lang="en-US" sz="4000" dirty="0">
                <a:effectLst/>
                <a:latin typeface="Lato" panose="020F0502020204030203" pitchFamily="34" charset="0"/>
                <a:ea typeface="Lato" panose="020F0502020204030203" pitchFamily="34" charset="0"/>
                <a:cs typeface="Lato" panose="020F0502020204030203" pitchFamily="34" charset="0"/>
              </a:rPr>
              <a:t>Develop a new strategic plan to meet the </a:t>
            </a:r>
            <a:r>
              <a:rPr lang="en-US" sz="4400" b="1" dirty="0">
                <a:solidFill>
                  <a:srgbClr val="005F71"/>
                </a:solidFill>
                <a:effectLst/>
                <a:latin typeface="Lato" panose="020F0502020204030203" pitchFamily="34" charset="0"/>
                <a:ea typeface="Lato" panose="020F0502020204030203" pitchFamily="34" charset="0"/>
                <a:cs typeface="Lato" panose="020F0502020204030203" pitchFamily="34" charset="0"/>
              </a:rPr>
              <a:t>needs of Zontians </a:t>
            </a:r>
          </a:p>
          <a:p>
            <a:pPr marR="0" indent="0" algn="ctr">
              <a:spcBef>
                <a:spcPts val="0"/>
              </a:spcBef>
              <a:spcAft>
                <a:spcPts val="0"/>
              </a:spcAft>
              <a:buNone/>
            </a:pPr>
            <a:r>
              <a:rPr lang="en-US" sz="4000" dirty="0">
                <a:effectLst/>
                <a:latin typeface="Lato" panose="020F0502020204030203" pitchFamily="34" charset="0"/>
                <a:ea typeface="Lato" panose="020F0502020204030203" pitchFamily="34" charset="0"/>
                <a:cs typeface="Lato" panose="020F0502020204030203" pitchFamily="34" charset="0"/>
              </a:rPr>
              <a:t>while </a:t>
            </a:r>
            <a:r>
              <a:rPr lang="en-US" sz="4400" b="1" dirty="0">
                <a:solidFill>
                  <a:srgbClr val="005F71"/>
                </a:solidFill>
                <a:effectLst/>
                <a:latin typeface="Lato" panose="020F0502020204030203" pitchFamily="34" charset="0"/>
                <a:ea typeface="Lato" panose="020F0502020204030203" pitchFamily="34" charset="0"/>
                <a:cs typeface="Lato" panose="020F0502020204030203" pitchFamily="34" charset="0"/>
              </a:rPr>
              <a:t>opening new pathways </a:t>
            </a:r>
          </a:p>
          <a:p>
            <a:pPr marR="0" indent="0" algn="ctr">
              <a:spcBef>
                <a:spcPts val="0"/>
              </a:spcBef>
              <a:spcAft>
                <a:spcPts val="0"/>
              </a:spcAft>
              <a:buNone/>
            </a:pPr>
            <a:r>
              <a:rPr lang="en-US" sz="4000" dirty="0">
                <a:effectLst/>
                <a:latin typeface="Lato" panose="020F0502020204030203" pitchFamily="34" charset="0"/>
                <a:ea typeface="Lato" panose="020F0502020204030203" pitchFamily="34" charset="0"/>
                <a:cs typeface="Lato" panose="020F0502020204030203" pitchFamily="34" charset="0"/>
              </a:rPr>
              <a:t>for other gender equality advocates </a:t>
            </a:r>
          </a:p>
          <a:p>
            <a:pPr marR="0" indent="0" algn="ctr">
              <a:spcBef>
                <a:spcPts val="0"/>
              </a:spcBef>
              <a:spcAft>
                <a:spcPts val="0"/>
              </a:spcAft>
              <a:buNone/>
            </a:pPr>
            <a:r>
              <a:rPr lang="en-US" sz="4000" dirty="0">
                <a:effectLst/>
                <a:latin typeface="Lato" panose="020F0502020204030203" pitchFamily="34" charset="0"/>
                <a:ea typeface="Lato" panose="020F0502020204030203" pitchFamily="34" charset="0"/>
                <a:cs typeface="Lato" panose="020F0502020204030203" pitchFamily="34" charset="0"/>
              </a:rPr>
              <a:t>who care about our causes to </a:t>
            </a:r>
            <a:r>
              <a:rPr lang="en-US" sz="4400" b="1" dirty="0">
                <a:solidFill>
                  <a:srgbClr val="005F71"/>
                </a:solidFill>
                <a:effectLst/>
                <a:latin typeface="Lato" panose="020F0502020204030203" pitchFamily="34" charset="0"/>
                <a:ea typeface="Lato" panose="020F0502020204030203" pitchFamily="34" charset="0"/>
                <a:cs typeface="Lato" panose="020F0502020204030203" pitchFamily="34" charset="0"/>
              </a:rPr>
              <a:t>engage with Zonta</a:t>
            </a:r>
            <a:r>
              <a:rPr lang="en-US" sz="4000" dirty="0">
                <a:effectLst/>
                <a:latin typeface="Lato" panose="020F0502020204030203" pitchFamily="34" charset="0"/>
                <a:ea typeface="Lato" panose="020F0502020204030203" pitchFamily="34" charset="0"/>
                <a:cs typeface="Lato" panose="020F0502020204030203" pitchFamily="34" charset="0"/>
              </a:rPr>
              <a:t>. </a:t>
            </a:r>
            <a:endParaRPr lang="en-US" sz="32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6560B473-DEF8-0078-DC8F-A0133267D96B}"/>
              </a:ext>
            </a:extLst>
          </p:cNvPr>
          <p:cNvSpPr>
            <a:spLocks noGrp="1"/>
          </p:cNvSpPr>
          <p:nvPr>
            <p:ph type="sldNum" sz="quarter" idx="12"/>
          </p:nvPr>
        </p:nvSpPr>
        <p:spPr/>
        <p:txBody>
          <a:bodyPr/>
          <a:lstStyle/>
          <a:p>
            <a:fld id="{71D00C28-2252-7A46-BDE1-23546EACCE2C}" type="slidenum">
              <a:rPr lang="en-US" smtClean="0"/>
              <a:t>5</a:t>
            </a:fld>
            <a:endParaRPr lang="en-US" dirty="0"/>
          </a:p>
        </p:txBody>
      </p:sp>
      <p:pic>
        <p:nvPicPr>
          <p:cNvPr id="5" name="Picture 4">
            <a:extLst>
              <a:ext uri="{FF2B5EF4-FFF2-40B4-BE49-F238E27FC236}">
                <a16:creationId xmlns:a16="http://schemas.microsoft.com/office/drawing/2014/main" id="{52CD15A7-B047-84EA-1F1E-73871EFF8989}"/>
              </a:ext>
            </a:extLst>
          </p:cNvPr>
          <p:cNvPicPr>
            <a:picLocks noChangeAspect="1"/>
          </p:cNvPicPr>
          <p:nvPr/>
        </p:nvPicPr>
        <p:blipFill>
          <a:blip r:embed="rId3"/>
          <a:stretch>
            <a:fillRect/>
          </a:stretch>
        </p:blipFill>
        <p:spPr>
          <a:xfrm>
            <a:off x="9966767" y="246002"/>
            <a:ext cx="2225233" cy="932769"/>
          </a:xfrm>
          <a:prstGeom prst="rect">
            <a:avLst/>
          </a:prstGeom>
        </p:spPr>
      </p:pic>
      <p:pic>
        <p:nvPicPr>
          <p:cNvPr id="6" name="Picture 5">
            <a:extLst>
              <a:ext uri="{FF2B5EF4-FFF2-40B4-BE49-F238E27FC236}">
                <a16:creationId xmlns:a16="http://schemas.microsoft.com/office/drawing/2014/main" id="{C34CFE0B-20E8-DFE1-A19D-9392880A34BC}"/>
              </a:ext>
            </a:extLst>
          </p:cNvPr>
          <p:cNvPicPr>
            <a:picLocks noChangeAspect="1"/>
          </p:cNvPicPr>
          <p:nvPr/>
        </p:nvPicPr>
        <p:blipFill>
          <a:blip r:embed="rId4"/>
          <a:stretch>
            <a:fillRect/>
          </a:stretch>
        </p:blipFill>
        <p:spPr>
          <a:xfrm>
            <a:off x="309563" y="209422"/>
            <a:ext cx="1005927" cy="1005927"/>
          </a:xfrm>
          <a:prstGeom prst="rect">
            <a:avLst/>
          </a:prstGeom>
        </p:spPr>
      </p:pic>
      <p:cxnSp>
        <p:nvCxnSpPr>
          <p:cNvPr id="7" name="Straight Connector 6">
            <a:extLst>
              <a:ext uri="{FF2B5EF4-FFF2-40B4-BE49-F238E27FC236}">
                <a16:creationId xmlns:a16="http://schemas.microsoft.com/office/drawing/2014/main" id="{69DEF3AA-7D7B-EC57-DFCE-33C4D0C805FD}"/>
              </a:ext>
            </a:extLst>
          </p:cNvPr>
          <p:cNvCxnSpPr>
            <a:cxnSpLocks/>
          </p:cNvCxnSpPr>
          <p:nvPr/>
        </p:nvCxnSpPr>
        <p:spPr>
          <a:xfrm>
            <a:off x="4828477" y="3278458"/>
            <a:ext cx="442703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75FCC-7947-9853-B0F5-7CF66A93B9EF}"/>
              </a:ext>
            </a:extLst>
          </p:cNvPr>
          <p:cNvCxnSpPr>
            <a:cxnSpLocks/>
          </p:cNvCxnSpPr>
          <p:nvPr/>
        </p:nvCxnSpPr>
        <p:spPr>
          <a:xfrm>
            <a:off x="3798848" y="3910360"/>
            <a:ext cx="572429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58CF2B-BA09-1E23-35BD-0F4C55A28E8C}"/>
              </a:ext>
            </a:extLst>
          </p:cNvPr>
          <p:cNvCxnSpPr>
            <a:cxnSpLocks/>
          </p:cNvCxnSpPr>
          <p:nvPr/>
        </p:nvCxnSpPr>
        <p:spPr>
          <a:xfrm>
            <a:off x="3689782" y="5601628"/>
            <a:ext cx="455096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46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4309-B671-A0AE-4AF1-9889AF11A515}"/>
              </a:ext>
            </a:extLst>
          </p:cNvPr>
          <p:cNvSpPr>
            <a:spLocks noGrp="1"/>
          </p:cNvSpPr>
          <p:nvPr>
            <p:ph type="title"/>
          </p:nvPr>
        </p:nvSpPr>
        <p:spPr>
          <a:xfrm>
            <a:off x="1376854" y="365125"/>
            <a:ext cx="10510345" cy="701675"/>
          </a:xfrm>
        </p:spPr>
        <p:txBody>
          <a:bodyPr>
            <a:normAutofit/>
          </a:bodyPr>
          <a:lstStyle/>
          <a:p>
            <a:r>
              <a:rPr lang="en-US" b="1" dirty="0"/>
              <a:t>Information Gathering</a:t>
            </a:r>
            <a:endParaRPr lang="en-US" sz="2700" b="1" dirty="0"/>
          </a:p>
        </p:txBody>
      </p:sp>
      <p:graphicFrame>
        <p:nvGraphicFramePr>
          <p:cNvPr id="10" name="Content Placeholder 2">
            <a:extLst>
              <a:ext uri="{FF2B5EF4-FFF2-40B4-BE49-F238E27FC236}">
                <a16:creationId xmlns:a16="http://schemas.microsoft.com/office/drawing/2014/main" id="{EFA170B0-ADCA-366E-CB3D-6EA50D099279}"/>
              </a:ext>
            </a:extLst>
          </p:cNvPr>
          <p:cNvGraphicFramePr>
            <a:graphicFrameLocks noGrp="1"/>
          </p:cNvGraphicFramePr>
          <p:nvPr>
            <p:ph sz="quarter" idx="10"/>
          </p:nvPr>
        </p:nvGraphicFramePr>
        <p:xfrm>
          <a:off x="7441323" y="2954877"/>
          <a:ext cx="4740166" cy="3498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2FE93A93-CE14-52BC-287D-116DC000212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66016" y="250879"/>
            <a:ext cx="2225984" cy="930166"/>
          </a:xfrm>
          <a:prstGeom prst="rect">
            <a:avLst/>
          </a:prstGeom>
        </p:spPr>
      </p:pic>
      <p:sp>
        <p:nvSpPr>
          <p:cNvPr id="7" name="Content Placeholder 2">
            <a:extLst>
              <a:ext uri="{FF2B5EF4-FFF2-40B4-BE49-F238E27FC236}">
                <a16:creationId xmlns:a16="http://schemas.microsoft.com/office/drawing/2014/main" id="{DABCF6A0-7FA3-D9A4-39EB-FF2500482460}"/>
              </a:ext>
            </a:extLst>
          </p:cNvPr>
          <p:cNvSpPr txBox="1">
            <a:spLocks/>
          </p:cNvSpPr>
          <p:nvPr/>
        </p:nvSpPr>
        <p:spPr>
          <a:xfrm>
            <a:off x="709448" y="1273201"/>
            <a:ext cx="6989379" cy="5386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In 2020, Zonta International leaders recognized a need to prepare for the future.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Convention approved review of Zonta International in 2020 and continued in 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There was an evaluation of Zonta data, trends, assets and financial health.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 PESTLE analysis was completed.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Working groups reviewed internal operations and programs.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Member-based focus groups were led.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Two member surveys were conducted.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BBD4">
                    <a:lumMod val="50000"/>
                  </a:srgbClr>
                </a:solidFill>
                <a:effectLst/>
                <a:uLnTx/>
                <a:uFillTx/>
                <a:latin typeface="Lato" panose="020F0502020204030203" pitchFamily="34" charset="0"/>
                <a:ea typeface="Lato" panose="020F0502020204030203" pitchFamily="34" charset="0"/>
                <a:cs typeface="Lato" panose="020F0502020204030203" pitchFamily="34" charset="0"/>
              </a:rPr>
              <a:t>The Zonta International Board met at Headquarters in January.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7366D6FF-D38B-0BEC-A3D4-8F0217DC3631}"/>
              </a:ext>
            </a:extLst>
          </p:cNvPr>
          <p:cNvSpPr txBox="1"/>
          <p:nvPr/>
        </p:nvSpPr>
        <p:spPr>
          <a:xfrm>
            <a:off x="7956331" y="2585545"/>
            <a:ext cx="3783724" cy="369332"/>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SOME AREAS DISCUSSED</a:t>
            </a:r>
          </a:p>
        </p:txBody>
      </p:sp>
      <p:pic>
        <p:nvPicPr>
          <p:cNvPr id="4" name="Picture 3">
            <a:extLst>
              <a:ext uri="{FF2B5EF4-FFF2-40B4-BE49-F238E27FC236}">
                <a16:creationId xmlns:a16="http://schemas.microsoft.com/office/drawing/2014/main" id="{3658AFFD-91D1-C0C7-0C6F-0D2535F182FF}"/>
              </a:ext>
            </a:extLst>
          </p:cNvPr>
          <p:cNvPicPr>
            <a:picLocks noChangeAspect="1"/>
          </p:cNvPicPr>
          <p:nvPr/>
        </p:nvPicPr>
        <p:blipFill>
          <a:blip r:embed="rId9"/>
          <a:stretch>
            <a:fillRect/>
          </a:stretch>
        </p:blipFill>
        <p:spPr>
          <a:xfrm>
            <a:off x="370927" y="250879"/>
            <a:ext cx="1005927" cy="999831"/>
          </a:xfrm>
          <a:prstGeom prst="rect">
            <a:avLst/>
          </a:prstGeom>
        </p:spPr>
      </p:pic>
    </p:spTree>
    <p:extLst>
      <p:ext uri="{BB962C8B-B14F-4D97-AF65-F5344CB8AC3E}">
        <p14:creationId xmlns:p14="http://schemas.microsoft.com/office/powerpoint/2010/main" val="355342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A5F6-2591-9C1B-044A-CFD0C15E1E4F}"/>
              </a:ext>
            </a:extLst>
          </p:cNvPr>
          <p:cNvSpPr>
            <a:spLocks noGrp="1"/>
          </p:cNvSpPr>
          <p:nvPr>
            <p:ph type="title"/>
          </p:nvPr>
        </p:nvSpPr>
        <p:spPr>
          <a:xfrm>
            <a:off x="1145628" y="365125"/>
            <a:ext cx="10741572" cy="701675"/>
          </a:xfrm>
        </p:spPr>
        <p:txBody>
          <a:bodyPr/>
          <a:lstStyle/>
          <a:p>
            <a:r>
              <a:rPr lang="en-US" dirty="0"/>
              <a:t>Information Analysis</a:t>
            </a:r>
          </a:p>
        </p:txBody>
      </p:sp>
      <p:sp>
        <p:nvSpPr>
          <p:cNvPr id="3" name="Content Placeholder 2">
            <a:extLst>
              <a:ext uri="{FF2B5EF4-FFF2-40B4-BE49-F238E27FC236}">
                <a16:creationId xmlns:a16="http://schemas.microsoft.com/office/drawing/2014/main" id="{010AF911-AC0B-2936-4123-86BD4E08547C}"/>
              </a:ext>
            </a:extLst>
          </p:cNvPr>
          <p:cNvSpPr>
            <a:spLocks noGrp="1"/>
          </p:cNvSpPr>
          <p:nvPr>
            <p:ph sz="quarter" idx="10"/>
          </p:nvPr>
        </p:nvSpPr>
        <p:spPr>
          <a:xfrm>
            <a:off x="578069" y="1777301"/>
            <a:ext cx="10836165" cy="4933079"/>
          </a:xfrm>
        </p:spPr>
        <p:txBody>
          <a:bodyPr>
            <a:normAutofit fontScale="92500" lnSpcReduction="10000"/>
          </a:bodyPr>
          <a:lstStyle/>
          <a:p>
            <a:pPr marL="0" indent="0">
              <a:buNone/>
            </a:pPr>
            <a:r>
              <a:rPr lang="en-US" sz="3200" dirty="0">
                <a:effectLst/>
                <a:latin typeface="Lato" panose="020F0502020204030203" pitchFamily="34" charset="0"/>
                <a:ea typeface="Lato" panose="020F0502020204030203" pitchFamily="34" charset="0"/>
                <a:cs typeface="Lato" panose="020F0502020204030203" pitchFamily="34" charset="0"/>
              </a:rPr>
              <a:t>Strategic planning is a process with two levels. </a:t>
            </a:r>
          </a:p>
          <a:p>
            <a:pPr marL="0" indent="0">
              <a:buNone/>
            </a:pPr>
            <a:endParaRPr lang="en-US" sz="3200" dirty="0">
              <a:effectLst/>
              <a:latin typeface="Lato" panose="020F0502020204030203" pitchFamily="34" charset="0"/>
              <a:ea typeface="Lato" panose="020F0502020204030203" pitchFamily="34" charset="0"/>
              <a:cs typeface="Lato" panose="020F0502020204030203" pitchFamily="34" charset="0"/>
            </a:endParaRPr>
          </a:p>
          <a:p>
            <a:pPr marL="682625"/>
            <a:r>
              <a:rPr lang="en-US" sz="3200" dirty="0">
                <a:effectLst/>
                <a:latin typeface="Lato" panose="020F0502020204030203" pitchFamily="34" charset="0"/>
                <a:ea typeface="Lato" panose="020F0502020204030203" pitchFamily="34" charset="0"/>
                <a:cs typeface="Lato" panose="020F0502020204030203" pitchFamily="34" charset="0"/>
              </a:rPr>
              <a:t>The first level is to define the focus and vision for the future. </a:t>
            </a:r>
          </a:p>
          <a:p>
            <a:pPr marL="682625">
              <a:buNone/>
            </a:pPr>
            <a:endParaRPr lang="en-US" sz="3200" dirty="0">
              <a:effectLst/>
              <a:latin typeface="Lato" panose="020F0502020204030203" pitchFamily="34" charset="0"/>
              <a:ea typeface="Lato" panose="020F0502020204030203" pitchFamily="34" charset="0"/>
              <a:cs typeface="Lato" panose="020F0502020204030203" pitchFamily="34" charset="0"/>
            </a:endParaRPr>
          </a:p>
          <a:p>
            <a:pPr marL="682625"/>
            <a:r>
              <a:rPr lang="en-US" sz="3200" dirty="0">
                <a:effectLst/>
                <a:latin typeface="Lato" panose="020F0502020204030203" pitchFamily="34" charset="0"/>
                <a:ea typeface="Lato" panose="020F0502020204030203" pitchFamily="34" charset="0"/>
                <a:cs typeface="Lato" panose="020F0502020204030203" pitchFamily="34" charset="0"/>
              </a:rPr>
              <a:t>The second level is to investigate, determine, and prioritize the strategies and tactics to take us to that future. </a:t>
            </a:r>
          </a:p>
          <a:p>
            <a:pPr marL="454025" indent="0">
              <a:buNone/>
            </a:pPr>
            <a:endParaRPr lang="en-US" sz="32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3200" dirty="0">
                <a:effectLst/>
                <a:latin typeface="Lato" panose="020F0502020204030203" pitchFamily="34" charset="0"/>
                <a:ea typeface="Lato" panose="020F0502020204030203" pitchFamily="34" charset="0"/>
                <a:cs typeface="Lato" panose="020F0502020204030203" pitchFamily="34" charset="0"/>
              </a:rPr>
              <a:t>This presentation is intended to provide insights into what the Zonta community views as priorities and needs for the plan</a:t>
            </a:r>
          </a:p>
        </p:txBody>
      </p:sp>
      <p:sp>
        <p:nvSpPr>
          <p:cNvPr id="4" name="Slide Number Placeholder 3">
            <a:extLst>
              <a:ext uri="{FF2B5EF4-FFF2-40B4-BE49-F238E27FC236}">
                <a16:creationId xmlns:a16="http://schemas.microsoft.com/office/drawing/2014/main" id="{6560B473-DEF8-0078-DC8F-A0133267D9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pic>
        <p:nvPicPr>
          <p:cNvPr id="5" name="Picture 4">
            <a:extLst>
              <a:ext uri="{FF2B5EF4-FFF2-40B4-BE49-F238E27FC236}">
                <a16:creationId xmlns:a16="http://schemas.microsoft.com/office/drawing/2014/main" id="{52CD15A7-B047-84EA-1F1E-73871EFF8989}"/>
              </a:ext>
            </a:extLst>
          </p:cNvPr>
          <p:cNvPicPr>
            <a:picLocks noChangeAspect="1"/>
          </p:cNvPicPr>
          <p:nvPr/>
        </p:nvPicPr>
        <p:blipFill>
          <a:blip r:embed="rId3"/>
          <a:stretch>
            <a:fillRect/>
          </a:stretch>
        </p:blipFill>
        <p:spPr>
          <a:xfrm>
            <a:off x="9966767" y="246002"/>
            <a:ext cx="2225233" cy="932769"/>
          </a:xfrm>
          <a:prstGeom prst="rect">
            <a:avLst/>
          </a:prstGeom>
        </p:spPr>
      </p:pic>
      <p:pic>
        <p:nvPicPr>
          <p:cNvPr id="6" name="Picture 5">
            <a:extLst>
              <a:ext uri="{FF2B5EF4-FFF2-40B4-BE49-F238E27FC236}">
                <a16:creationId xmlns:a16="http://schemas.microsoft.com/office/drawing/2014/main" id="{C34CFE0B-20E8-DFE1-A19D-9392880A34BC}"/>
              </a:ext>
            </a:extLst>
          </p:cNvPr>
          <p:cNvPicPr>
            <a:picLocks noChangeAspect="1"/>
          </p:cNvPicPr>
          <p:nvPr/>
        </p:nvPicPr>
        <p:blipFill>
          <a:blip r:embed="rId4"/>
          <a:stretch>
            <a:fillRect/>
          </a:stretch>
        </p:blipFill>
        <p:spPr>
          <a:xfrm>
            <a:off x="309563" y="209422"/>
            <a:ext cx="1005927" cy="1005927"/>
          </a:xfrm>
          <a:prstGeom prst="rect">
            <a:avLst/>
          </a:prstGeom>
        </p:spPr>
      </p:pic>
    </p:spTree>
    <p:extLst>
      <p:ext uri="{BB962C8B-B14F-4D97-AF65-F5344CB8AC3E}">
        <p14:creationId xmlns:p14="http://schemas.microsoft.com/office/powerpoint/2010/main" val="354880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F134C-5852-0DE2-4E9B-D759873FEB00}"/>
              </a:ext>
            </a:extLst>
          </p:cNvPr>
          <p:cNvSpPr>
            <a:spLocks noGrp="1"/>
          </p:cNvSpPr>
          <p:nvPr>
            <p:ph type="title"/>
          </p:nvPr>
        </p:nvSpPr>
        <p:spPr/>
        <p:txBody>
          <a:bodyPr/>
          <a:lstStyle/>
          <a:p>
            <a:r>
              <a:rPr lang="en-US" dirty="0"/>
              <a:t>Quantitative Survey Report</a:t>
            </a:r>
          </a:p>
        </p:txBody>
      </p:sp>
      <p:sp>
        <p:nvSpPr>
          <p:cNvPr id="4" name="Slide Number Placeholder 3">
            <a:extLst>
              <a:ext uri="{FF2B5EF4-FFF2-40B4-BE49-F238E27FC236}">
                <a16:creationId xmlns:a16="http://schemas.microsoft.com/office/drawing/2014/main" id="{2D24EEB4-21EB-15F1-0B97-20AF3B2B5F2E}"/>
              </a:ext>
            </a:extLst>
          </p:cNvPr>
          <p:cNvSpPr>
            <a:spLocks noGrp="1"/>
          </p:cNvSpPr>
          <p:nvPr>
            <p:ph type="sldNum" sz="quarter" idx="30"/>
          </p:nvPr>
        </p:nvSpPr>
        <p:spPr/>
        <p:txBody>
          <a:bodyPr/>
          <a:lstStyle/>
          <a:p>
            <a:fld id="{71D00C28-2252-7A46-BDE1-23546EACCE2C}" type="slidenum">
              <a:rPr lang="en-US" smtClean="0"/>
              <a:pPr/>
              <a:t>8</a:t>
            </a:fld>
            <a:endParaRPr lang="en-US" dirty="0"/>
          </a:p>
        </p:txBody>
      </p:sp>
      <p:sp>
        <p:nvSpPr>
          <p:cNvPr id="5" name="Text Placeholder 4">
            <a:extLst>
              <a:ext uri="{FF2B5EF4-FFF2-40B4-BE49-F238E27FC236}">
                <a16:creationId xmlns:a16="http://schemas.microsoft.com/office/drawing/2014/main" id="{96F97EC7-8066-CE77-422D-CD06EBAB0341}"/>
              </a:ext>
            </a:extLst>
          </p:cNvPr>
          <p:cNvSpPr>
            <a:spLocks noGrp="1"/>
          </p:cNvSpPr>
          <p:nvPr>
            <p:ph type="body" sz="quarter" idx="32"/>
          </p:nvPr>
        </p:nvSpPr>
        <p:spPr/>
        <p:txBody>
          <a:bodyPr>
            <a:normAutofit fontScale="77500" lnSpcReduction="20000"/>
          </a:bodyPr>
          <a:lstStyle/>
          <a:p>
            <a:r>
              <a:rPr lang="en-US" dirty="0"/>
              <a:t>Nikki Golden, CAE, Association Laboratory</a:t>
            </a:r>
          </a:p>
          <a:p>
            <a:r>
              <a:rPr lang="en-US" dirty="0"/>
              <a:t>December 2022</a:t>
            </a:r>
          </a:p>
        </p:txBody>
      </p:sp>
    </p:spTree>
    <p:extLst>
      <p:ext uri="{BB962C8B-B14F-4D97-AF65-F5344CB8AC3E}">
        <p14:creationId xmlns:p14="http://schemas.microsoft.com/office/powerpoint/2010/main" val="122550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E07C1E-F23A-B6E3-811E-42F20EC00A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Title 1">
            <a:extLst>
              <a:ext uri="{FF2B5EF4-FFF2-40B4-BE49-F238E27FC236}">
                <a16:creationId xmlns:a16="http://schemas.microsoft.com/office/drawing/2014/main" id="{8FD4E9B8-E95B-0C12-1BF7-426DAF17E41F}"/>
              </a:ext>
            </a:extLst>
          </p:cNvPr>
          <p:cNvSpPr txBox="1">
            <a:spLocks/>
          </p:cNvSpPr>
          <p:nvPr/>
        </p:nvSpPr>
        <p:spPr>
          <a:xfrm>
            <a:off x="1097280" y="758952"/>
            <a:ext cx="10058400" cy="3566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none" baseline="0">
                <a:solidFill>
                  <a:schemeClr val="accent6"/>
                </a:solidFill>
                <a:latin typeface="Lato" panose="020F050202020403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5E72"/>
                </a:solidFill>
                <a:effectLst/>
                <a:uLnTx/>
                <a:uFillTx/>
                <a:latin typeface="Lato" panose="020F0502020204030203" pitchFamily="34" charset="77"/>
                <a:ea typeface="+mj-ea"/>
                <a:cs typeface="+mj-cs"/>
              </a:rPr>
              <a:t>Demographics</a:t>
            </a:r>
          </a:p>
        </p:txBody>
      </p:sp>
      <p:sp>
        <p:nvSpPr>
          <p:cNvPr id="6" name="Text Placeholder 2">
            <a:extLst>
              <a:ext uri="{FF2B5EF4-FFF2-40B4-BE49-F238E27FC236}">
                <a16:creationId xmlns:a16="http://schemas.microsoft.com/office/drawing/2014/main" id="{29E39C96-80E8-DD81-8A47-4F6C95A77708}"/>
              </a:ext>
            </a:extLst>
          </p:cNvPr>
          <p:cNvSpPr txBox="1">
            <a:spLocks/>
          </p:cNvSpPr>
          <p:nvPr/>
        </p:nvSpPr>
        <p:spPr>
          <a:xfrm>
            <a:off x="1097280" y="3048381"/>
            <a:ext cx="10058400" cy="1143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Who are Zontians: How long have they been members and where are they and how many have held leadership positions?</a:t>
            </a:r>
          </a:p>
        </p:txBody>
      </p:sp>
      <p:cxnSp>
        <p:nvCxnSpPr>
          <p:cNvPr id="8" name="Straight Connector 7">
            <a:extLst>
              <a:ext uri="{FF2B5EF4-FFF2-40B4-BE49-F238E27FC236}">
                <a16:creationId xmlns:a16="http://schemas.microsoft.com/office/drawing/2014/main" id="{31980AAE-AD51-C271-40C2-09FD99BE0E75}"/>
              </a:ext>
            </a:extLst>
          </p:cNvPr>
          <p:cNvCxnSpPr/>
          <p:nvPr/>
        </p:nvCxnSpPr>
        <p:spPr>
          <a:xfrm>
            <a:off x="1238250" y="2914650"/>
            <a:ext cx="10668000" cy="0"/>
          </a:xfrm>
          <a:prstGeom prst="line">
            <a:avLst/>
          </a:prstGeom>
          <a:ln w="53975"/>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376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PRESID" val="5279828"/>
  <p:tag name="PPDATATABLES0" val="Gender|Q2. Which best describes your work arrangement?|Q6. From the following list, identify all the ways in which you receive or consume news or information specific to ACS. Select all that apply.|"/>
  <p:tag name="PPDATATABLES1" val="Member Status|Years Member|Q2. Have you held an elected position within your club, district or Zonta International in the last five years?|Q3. Which best describes your volunteer relationship with Zonta? Choose all that apply.|Age-Regroup|Q5. Do you participate in your local Zonta club or e-club activities?|Q6. What are the 3 most important reasons for participating in your local Zonta club or e-club? Select up to 3.|Q7. What are the 3 most important reasons for participating at the worldwide level of Zonta International? Select up to 3.|Q8 Why do you not participate with Zonta?|Q9. When you think what Zonta International might do to advance women or girls, what are the 3 most important areas? Select up to 3.|Q11.1. During the past 12 months, how often have you participated in or accessed resources provided by Zonta International (for example, the Zonta website, magazine, mobile app and Remarkable Women series) and your local club in any way? - Zonta International|Q11.2. During the past 12 months, how often have you participated in or accessed resources provided by Zonta International (for example, the Zonta website, magazine, mobile app and Remarkable Women series) and your local club in any way? - Zonta Club|Q12.1. How important is Zonta International and your club to the overall success of the mission of empowering women and girls? - Zonta International|Q13.1. How satisfied are you with each of the following? - Zonta International|Q14. Do you feel your Zonta club is set up to be successful over the next 5 years?|Q15. Do you feel welcomed to contribute positively to your Zonta club?|Q17. Do you feel Zonta International is set up to be successful over the next 5 years?|Q18. Do you feel welcomed to contribute positively to Zonta International?|Q21. What are the 3 biggest challenges to your participation as an advocate on behalf of Zonta International? Select up to 3.|Q23.1. To what extent do you agree or disagree with each of the following statements regarding Zonta International?Zonta International â€¦ - Is a reliable communicator|Q24.1. To what extent do you agree or disagree with each of the following statements regarding Zonta Internationalâ€™s education awards (Amelia Earhart Fellowship, Women in Business Scholarship, Women in STEM Scholarship, Young Women in Public Affairs Award)? - My club participates every biennium promoting Zontaâ€™s educational awards in our community|Q26.1. To what extent do you agree or disagree with each of the following statements regarding Zonta Internationalâ€™s service projects? - Zonta Internationalâ€™s involvement in service projects is valued by my clubâ€™s members|Q28. What percentage of your clubâ€™s fund-raising is sent to Zonta International?|Q30. Select the top 3 issues facing women and girls over the next 3 years in your local area.|Q31. What are your top 3 priorities for Zonta International over the next 3 years? Select up to 3.|"/>
  <p:tag name="PPDATASOURCES" val="C:\Users\nikki\OneDrive\Association Laboratory\Clients\2022\ACS (American College of Surgeons)\Leadership Survey 2022\MarketSight Crosstab - ACS - Etabs.xte|C:\Users\nikki\OneDrive\Association Laboratory\Clients\2021\Zonta International\Strategic Planning\Quantitative survey\Crosstabs\MarketSight Crosstab - Zonta Xtab 1 etabs.xte|C:\Users\nikki\OneDrive\Association Laboratory\Clients\2021\Zonta International\Strategic Planning\Quantitative survey\Crosstabs\MarketSight Crosstab - Zonta Xtab 2 etabs.xte|"/>
  <p:tag name="PPDATATABLES2" val="Q6. What are the 3 most important reasons for participating in your local Zonta club or e-club? Select up to 3.|Q7. What are the 3 most important reasons for participating at the worldwide level of Zonta International? Select up to 3.|Q30. Select the top 3 issues facing women and girls over the next 3 years in your local area.|Q31. What are your top 3 priorities for Zonta International over the next 3 years? Select up to 3.|Q14. Do you feel your Zonta club is set up to be successful over the next 5 years?|Q15. Do you feel welcomed to contribute positively to your Zonta club?|Age-Regroup|Q9. When you think what Zonta International might do to advance women or girls, what are the 3 most important areas? Select up to 3.|Q28. What percentage of your club’s fund-raising is sent to Zonta International?|"/>
</p:tagLst>
</file>

<file path=ppt/tags/tag10.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3"/>
  <p:tag name="PPFILTERSTRING1" val="TBR:0|TBC:0|NDFR:0|NDFC:0|NDTR:0|NDTC:0|QT:1|BNR:1|STB:1|DA:1|DSC:1|SST:1|SSV:0|SBV:1|OSC:1|OBR:0|RSV:1|RBV:0|PRF:0|PSF:0|IB:0|SLM:0|BS:F|RH:0|TC:1|DP:-1|NIP:0|NID:0|IP:0|SP:0|MN:0|PF:0|SS:::|RF:00000000000000000000000000|XPR:|XPC:|LDR:|LDC:|BAR:|STC:|SA:0,0,0,0|SI:|IER:|IEC:|SR:|SC:|SXT:|SXB:"/>
  <p:tag name="PPSELECTEDAREA1" val="SC:2|SR:8,10,12,14,16,18,20|DL:0"/>
  <p:tag name="PPADDMETHOD1" val="AM:5|TM:5|TC:1|TR:1"/>
  <p:tag name="PPGRIDAREAS1" val="DH:3|DC:4|DA:5|PF:21|ST:1|FC:2|LC:20|OC:19|OR:16"/>
</p:tagLst>
</file>

<file path=ppt/tags/tag11.xml><?xml version="1.0" encoding="utf-8"?>
<p:tagLst xmlns:a="http://schemas.openxmlformats.org/drawingml/2006/main" xmlns:r="http://schemas.openxmlformats.org/officeDocument/2006/relationships" xmlns:p="http://schemas.openxmlformats.org/presentationml/2006/main">
  <p:tag name="PPPRESID" val="5279828"/>
</p:tagLst>
</file>

<file path=ppt/tags/tag12.xml><?xml version="1.0" encoding="utf-8"?>
<p:tagLst xmlns:a="http://schemas.openxmlformats.org/drawingml/2006/main" xmlns:r="http://schemas.openxmlformats.org/officeDocument/2006/relationships" xmlns:p="http://schemas.openxmlformats.org/presentationml/2006/main">
  <p:tag name="PPOBJECTNAME" val="Zonta bar chart"/>
  <p:tag name="PPACTIONTYPE1" val="Data"/>
  <p:tag name="PPDATASOURCE1" val="1"/>
  <p:tag name="PPDATATABLE1" val="23"/>
  <p:tag name="PPFILTERSTRING1" val="TBR:0|TBC:0|NDFR:0|NDFC:0|NDTR:0|NDTC:0|QT:0|BNR:1|STB:1|DA:1|DSC:1|SST:1|SSV:0|SBV:1|OSC:1|OBR:0|RSV:1|RBV:0|PRF:0|PSF:0|IB:0|SLM:0|BS:F|RH:0|TC:1|DP:-1|NIP:0|NID:0|IP:0|SP:0|MN:0|PF:0|SS:::|RF:00000000000000000000000000|XPR:|XPC:|LDR:|LDC:|BAR:|STC:|SA:0,0,0,0|SI:String^Exclude^Sample Size0NoSort^Valid Cases0NoSort^Mentions0NoSort|IER:String^IncludeWithLabels|IEC:String^IncludeWithLabels|SR:|SC:|SXT:|SXB:"/>
  <p:tag name="PPSELECTEDAREA1" val="SC:2|SR:5-19|DL:3"/>
  <p:tag name="PPADDMETHOD1" val="AM:5|TM:5|TC:1|TR:1"/>
  <p:tag name="PPGRIDAREAS1" val="DH:3|DC:4|DA:5|PF:20|ST:1|FC:2|LC:20|OC:19|OR:32"/>
  <p:tag name="PPACTIONTYPE2" val="Sort"/>
  <p:tag name="PPSORTSTRING2" val="SF:T|S1:+2|O1:0|S2:|O2:0|S3:|O3:0|HR:1|HC:1|ET:=Other (please specify)|EB:|EL:|ER:|WF:F"/>
  <p:tag name="PPACTIONCOUNT" val="3"/>
  <p:tag name="PPACTIONTYPE3" val="Sort"/>
  <p:tag name="PPSORTSTRING3" val="SF:T|S1:|O1:0|S2:|O2:0|S3:|O3:0|HR:1|HC:1|ET:=None of the above|EB:|EL:|ER:|WF:F"/>
</p:tagLst>
</file>

<file path=ppt/tags/tag13.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23"/>
  <p:tag name="PPFILTERSTRING1" val="TBR:0|TBC:0|NDFR:0|NDFC:0|NDTR:0|NDTC:0|QT:1|BNR:1|STB:1|DA:1|DSC:1|SST:1|SSV:0|SBV:1|OSC:1|OBR:0|RSV:1|RBV:0|PRF:0|PSF:0|IB:0|SLM:0|BS:F|RH:0|TC:1|DP:-1|NIP:0|NID:0|IP:0|SP:0|MN:0|PF:0|SS:::|RF:00000000000000000000000000|XPR:|XPC:|LDR:|LDC:|BAR:|STC:|SA:0,0,0,0|SI:|IER:|IEC:|SR:|SC:|SXT:|SXB:"/>
  <p:tag name="PPSELECTEDAREA1" val="SC:2|SR:5-19|DL:0"/>
  <p:tag name="PPADDMETHOD1" val="AM:5|TM:5|TC:1|TR:1"/>
  <p:tag name="PPGRIDAREAS1" val="DH:3|DC:4|DA:5|PF:20|ST:1|FC:2|LC:20|OC:19|OR:32"/>
</p:tagLst>
</file>

<file path=ppt/tags/tag14.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23"/>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32"/>
  <p:tag name="PPORIGINALTEXT" val="n=^^"/>
</p:tagLst>
</file>

<file path=ppt/tags/tag15.xml><?xml version="1.0" encoding="utf-8"?>
<p:tagLst xmlns:a="http://schemas.openxmlformats.org/drawingml/2006/main" xmlns:r="http://schemas.openxmlformats.org/officeDocument/2006/relationships" xmlns:p="http://schemas.openxmlformats.org/presentationml/2006/main">
  <p:tag name="PPPRESID" val="5279828"/>
</p:tagLst>
</file>

<file path=ppt/tags/tag16.xml><?xml version="1.0" encoding="utf-8"?>
<p:tagLst xmlns:a="http://schemas.openxmlformats.org/drawingml/2006/main" xmlns:r="http://schemas.openxmlformats.org/officeDocument/2006/relationships" xmlns:p="http://schemas.openxmlformats.org/presentationml/2006/main">
  <p:tag name="PPOBJECTNAME" val="Zonta column chart"/>
  <p:tag name="PPACTIONTYPE1" val="Data"/>
  <p:tag name="PPDATASOURCE1" val="1"/>
  <p:tag name="PPDATATABLE1" val="24"/>
  <p:tag name="PPFILTERSTRING1" val="TBR:0|TBC:0|NDFR:0|NDFC:0|NDTR:0|NDTC:0|QT:0|BNR:1|STB:1|DA:1|DSC:1|SST:1|SSV:0|SBV:1|OSC:1|OBR:0|RSV:1|RBV:0|PRF:0|PSF:0|IB:0|SLM:0|BS:F|RH:0|TC:1|DP:-1|NIP:0|NID:0|IP:0|SP:0|MN:0|PF:0|SS:::|RF:00000000000000000000000000|XPR:|XPC:|LDR:|LDC:|BAR:|STC:|SA:0,0,0,0|SI:String^Exclude^Sample Size0NoSort^Valid Cases0NoSort^Mentions0NoSort|IER:String^IncludeWithLabels|IEC:String^IncludeWithLabels|SR:|SC:|SXT:|SXB:"/>
  <p:tag name="PPSELECTEDAREA1" val="SC:2|SR:5-16|DL:3"/>
  <p:tag name="PPADDMETHOD1" val="AM:5|TM:5|TC:1|TR:1"/>
  <p:tag name="PPGRIDAREAS1" val="DH:3|DC:4|DA:5|PF:17|ST:1|FC:2|LC:20|OC:19|OR:26"/>
  <p:tag name="PPACTIONCOUNT" val="2"/>
  <p:tag name="PPACTIONTYPE2" val="Sort"/>
  <p:tag name="PPSORTSTRING2" val="SF:T|S1:+2|O1:0|S2:|O2:0|S3:|O3:0|HR:1|HC:1|ET:=Other (please specify)|EB:|EL:|ER:|WF:F"/>
</p:tagLst>
</file>

<file path=ppt/tags/tag17.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24"/>
  <p:tag name="PPFILTERSTRING1" val="TBR:0|TBC:0|NDFR:0|NDFC:0|NDTR:0|NDTC:0|QT:1|BNR:1|STB:1|DA:1|DSC:1|SST:1|SSV:0|SBV:1|OSC:1|OBR:0|RSV:1|RBV:0|PRF:0|PSF:0|IB:0|SLM:0|BS:F|RH:0|TC:1|DP:-1|NIP:0|NID:0|IP:0|SP:0|MN:0|PF:0|SS:::|RF:00000000000000000000000000|XPR:|XPC:|LDR:|LDC:|BAR:|STC:|SA:0,0,0,0|SI:|IER:|IEC:|SR:|SC:|SXT:|SXB:"/>
  <p:tag name="PPSELECTEDAREA1" val="SC:2|SR:5-16|DL:0"/>
  <p:tag name="PPADDMETHOD1" val="AM:5|TM:5|TC:1|TR:1"/>
  <p:tag name="PPGRIDAREAS1" val="DH:3|DC:4|DA:5|PF:17|ST:1|FC:2|LC:20|OC:19|OR:26"/>
</p:tagLst>
</file>

<file path=ppt/tags/tag18.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24"/>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26"/>
  <p:tag name="PPORIGINALTEXT" val="n=^^"/>
</p:tagLst>
</file>

<file path=ppt/tags/tag19.xml><?xml version="1.0" encoding="utf-8"?>
<p:tagLst xmlns:a="http://schemas.openxmlformats.org/drawingml/2006/main" xmlns:r="http://schemas.openxmlformats.org/officeDocument/2006/relationships" xmlns:p="http://schemas.openxmlformats.org/presentationml/2006/main">
  <p:tag name="PPPRESID" val="5279828"/>
</p:tagLst>
</file>

<file path=ppt/tags/tag2.xml><?xml version="1.0" encoding="utf-8"?>
<p:tagLst xmlns:a="http://schemas.openxmlformats.org/drawingml/2006/main" xmlns:r="http://schemas.openxmlformats.org/officeDocument/2006/relationships" xmlns:p="http://schemas.openxmlformats.org/presentationml/2006/main">
  <p:tag name="PPPRESID" val="5279828"/>
</p:tagLst>
</file>

<file path=ppt/tags/tag20.xml><?xml version="1.0" encoding="utf-8"?>
<p:tagLst xmlns:a="http://schemas.openxmlformats.org/drawingml/2006/main" xmlns:r="http://schemas.openxmlformats.org/officeDocument/2006/relationships" xmlns:p="http://schemas.openxmlformats.org/presentationml/2006/main">
  <p:tag name="PPOBJECTNAME" val="Zonta column chart"/>
  <p:tag name="PPACTIONTYPE1" val="Data"/>
  <p:tag name="PPDATASOURCE1" val="1"/>
  <p:tag name="PPDATATABLE1" val="6"/>
  <p:tag name="PPFILTERSTRING1" val="TBR:0|TBC:0|NDFR:0|NDFC:0|NDTR:0|NDTC:0|QT:0|BNR:1|STB:1|DA:1|DSC:1|SST:1|SSV:0|SBV:1|OSC:1|OBR:0|RSV:1|RBV:0|PRF:0|PSF:0|IB:0|SLM:0|BS:F|RH:0|TC:1|DP:-1|NIP:0|NID:0|IP:0|SP:0|MN:0|PF:0|SS:::|RF:00000000000000000000000000|XPR:|XPC:|LDR:|LDC:|BAR:|STC:|SA:0,0,0,0|SI:String^Exclude^Sample Size0NoSort^Valid Cases0NoSort^Mentions0NoSort|IER:String^IncludeWithLabels|IEC:String^IncludeWithLabels|SR:|SC:|SXT:|SXB:"/>
  <p:tag name="PPSELECTEDAREA1" val="SC:2|SR:5-18|DL:3"/>
  <p:tag name="PPADDMETHOD1" val="AM:5|TM:5|TC:1|TR:1"/>
  <p:tag name="PPGRIDAREAS1" val="DH:3|DC:4|DA:5|PF:19|ST:1|FC:2|LC:20|OC:19|OR:30"/>
  <p:tag name="PPACTIONTYPE2" val="Sort"/>
  <p:tag name="PPSORTSTRING2" val="SF:T|S1:+2|O1:1|S2:|O2:0|S3:|O3:0|HR:1|HC:1|ET:=None of the above|EB:|EL:|ER:|WF:F"/>
  <p:tag name="PPACTIONTYPE3" val="Sort"/>
  <p:tag name="PPSORTSTRING3" val="SF:T|S1:+2|O1:1|S2:|O2:0|S3:|O3:0|HR:1|HC:1|ET:=None of the above|EB:|EL:|ER:|WF:F"/>
  <p:tag name="PPACTIONCOUNT" val="4"/>
  <p:tag name="PPACTIONTYPE4" val="Sort"/>
  <p:tag name="PPSORTSTRING4" val="SF:T|S1:+2|O1:0|S2:|O2:0|S3:|O3:0|HR:1|HC:1|ET:=None of the above|EB:|EL:|ER:|WF:F"/>
</p:tagLst>
</file>

<file path=ppt/tags/tag21.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6"/>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30"/>
  <p:tag name="PPORIGINALTEXT" val="n=^^"/>
</p:tagLst>
</file>

<file path=ppt/tags/tag22.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6"/>
  <p:tag name="PPFILTERSTRING1" val="TBR:0|TBC:0|NDFR:0|NDFC:0|NDTR:0|NDTC:0|QT:1|BNR:1|STB:1|DA:1|DSC:1|SST:1|SSV:0|SBV:1|OSC:1|OBR:0|RSV:1|RBV:0|PRF:0|PSF:0|IB:0|SLM:0|BS:F|RH:0|TC:1|DP:-1|NIP:0|NID:0|IP:0|SP:0|MN:0|PF:0|SS:::|RF:00000000000000000000000000|XPR:|XPC:|LDR:|LDC:|BAR:|STC:|SA:0,0,0,0|SI:|IER:|IEC:|SR:|SC:|SXT:|SXB:"/>
  <p:tag name="PPADDMETHOD1" val="AM:5|TM:5|TC:1|TR:1"/>
  <p:tag name="PPGRIDAREAS1" val="DH:3|DC:4|DA:5|PF:6|ST:1|FC:2|LC:2|OC:19|OR:30"/>
</p:tagLst>
</file>

<file path=ppt/tags/tag23.xml><?xml version="1.0" encoding="utf-8"?>
<p:tagLst xmlns:a="http://schemas.openxmlformats.org/drawingml/2006/main" xmlns:r="http://schemas.openxmlformats.org/officeDocument/2006/relationships" xmlns:p="http://schemas.openxmlformats.org/presentationml/2006/main">
  <p:tag name="PPPRESID" val="5279828"/>
</p:tagLst>
</file>

<file path=ppt/tags/tag24.xml><?xml version="1.0" encoding="utf-8"?>
<p:tagLst xmlns:a="http://schemas.openxmlformats.org/drawingml/2006/main" xmlns:r="http://schemas.openxmlformats.org/officeDocument/2006/relationships" xmlns:p="http://schemas.openxmlformats.org/presentationml/2006/main">
  <p:tag name="PPOBJECTNAME" val="Zonta column chart"/>
  <p:tag name="PPACTIONTYPE1" val="Data"/>
  <p:tag name="PPDATASOURCE1" val="1"/>
  <p:tag name="PPDATATABLE1" val="7"/>
  <p:tag name="PPFILTERSTRING1" val="TBR:0|TBC:0|NDFR:0|NDFC:0|NDTR:0|NDTC:0|QT:0|BNR:1|STB:1|DA:1|DSC:1|SST:1|SSV:0|SBV:1|OSC:1|OBR:0|RSV:1|RBV:0|PRF:0|PSF:0|IB:0|SLM:0|BS:F|RH:0|TC:1|DP:-1|NIP:0|NID:0|IP:0|SP:0|MN:0|PF:0|SS:::|RF:00000000000000000000000000|XPR:|XPC:|LDR:|LDC:|BAR:|STC:|SA:0,0,0,0|SI:String^Exclude^Sample Size0NoSort^Valid Cases0NoSort^Mentions0NoSort|IER:String^IncludeWithLabels|IEC:String^IncludeWithLabels|SR:|SC:|SXT:|SXB:"/>
  <p:tag name="PPSELECTEDAREA1" val="SC:2|SR:5-15|DL:3"/>
  <p:tag name="PPADDMETHOD1" val="AM:5|TM:5|TC:1|TR:1"/>
  <p:tag name="PPGRIDAREAS1" val="DH:3|DC:4|DA:5|PF:16|ST:1|FC:2|LC:20|OC:19|OR:24"/>
  <p:tag name="PPACTIONCOUNT" val="2"/>
  <p:tag name="PPACTIONTYPE2" val="Sort"/>
  <p:tag name="PPSORTSTRING2" val="SF:T|S1:+2|O1:0|S2:|O2:0|S3:|O3:0|HR:1|HC:1|ET:=Other (please specify)|EB:|EL:|ER:|WF:F"/>
</p:tagLst>
</file>

<file path=ppt/tags/tag25.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7"/>
  <p:tag name="PPFILTERSTRING1" val="TBR:0|TBC:0|NDFR:0|NDFC:0|NDTR:0|NDTC:0|QT:1|BNR:1|STB:1|DA:1|DSC:1|SST:1|SSV:0|SBV:1|OSC:1|OBR:0|RSV:1|RBV:0|PRF:0|PSF:0|IB:0|SLM:0|BS:F|RH:0|TC:1|DP:-1|NIP:0|NID:0|IP:0|SP:0|MN:0|PF:0|SS:::|RF:00000000000000000000000000|XPR:|XPC:|LDR:|LDC:|BAR:|STC:|SA:0,0,0,0|SI:|IER:|IEC:|SR:|SC:|SXT:|SXB:"/>
  <p:tag name="PPSELECTEDAREA1" val="SC:2|SR:5-15|DL:0"/>
  <p:tag name="PPADDMETHOD1" val="AM:5|TM:5|TC:1|TR:1"/>
  <p:tag name="PPGRIDAREAS1" val="DH:3|DC:4|DA:5|PF:16|ST:1|FC:2|LC:20|OC:19|OR:24"/>
</p:tagLst>
</file>

<file path=ppt/tags/tag26.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7"/>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24"/>
  <p:tag name="PPORIGINALTEXT" val="n=^^"/>
</p:tagLst>
</file>

<file path=ppt/tags/tag27.xml><?xml version="1.0" encoding="utf-8"?>
<p:tagLst xmlns:a="http://schemas.openxmlformats.org/drawingml/2006/main" xmlns:r="http://schemas.openxmlformats.org/officeDocument/2006/relationships" xmlns:p="http://schemas.openxmlformats.org/presentationml/2006/main">
  <p:tag name="PPPRESID" val="5279828"/>
</p:tagLst>
</file>

<file path=ppt/tags/tag28.xml><?xml version="1.0" encoding="utf-8"?>
<p:tagLst xmlns:a="http://schemas.openxmlformats.org/drawingml/2006/main" xmlns:r="http://schemas.openxmlformats.org/officeDocument/2006/relationships" xmlns:p="http://schemas.openxmlformats.org/presentationml/2006/main">
  <p:tag name="PPOBJECTNAME" val="Zonta bar chart"/>
  <p:tag name="PPACTIONTYPE1" val="Data"/>
  <p:tag name="PPDATASOURCE1" val="1"/>
  <p:tag name="PPDATATABLE1" val="8"/>
  <p:tag name="PPFILTERSTRING1" val="TBR:0|TBC:0|NDFR:0|NDFC:0|NDTR:0|NDTC:0|QT:0|BNR:1|STB:1|DA:1|DSC:1|SST:1|SSV:0|SBV:1|OSC:1|OBR:0|RSV:1|RBV:0|PRF:0|PSF:0|IB:0|SLM:0|BS:F|RH:0|TC:1|DP:-1|NIP:0|NID:0|IP:0|SP:0|MN:0|PF:0|SS:::|RF:00000000000000000000000000|XPR:|XPC:|LDR:|LDC:|BAR:|STC:|SA:0,0,0,0|SI:String^Exclude^Sample Size0NoSort^Valid Cases0NoSort^Mentions0NoSort|IER:String^IncludeWithLabels|IEC:String^IncludeWithLabels|SR:|SC:|SXT:|SXB:"/>
  <p:tag name="PPSELECTEDAREA1" val="SC:2|SR:5-17|DL:3"/>
  <p:tag name="PPADDMETHOD1" val="AM:5|TM:5|TC:1|TR:1"/>
  <p:tag name="PPGRIDAREAS1" val="DH:3|DC:4|DA:5|PF:18|ST:1|FC:2|LC:20|OC:19|OR:28"/>
  <p:tag name="PPACTIONTYPE2" val="Sort"/>
  <p:tag name="PPSORTSTRING2" val="SF:T|S1:+2|O1:0|S2:|O2:0|S3:|O3:0|HR:1|HC:1|ET:=Other (please specify)|EB:|EL:|ER:|WF:F"/>
  <p:tag name="PPACTIONTYPE3" val="Sort"/>
  <p:tag name="PPSORTSTRING3" val="SF:T|S1:+2|O1:0|S2:|O2:0|S3:|O3:0|HR:1|HC:1|ET:=Other (please specify)|EB:|EL:|ER:|WF:F"/>
  <p:tag name="PPACTIONCOUNT" val="4"/>
  <p:tag name="PPACTIONTYPE4" val="Sort"/>
  <p:tag name="PPSORTSTRING4" val="SF:T|S1:+2|O1:0|S2:|O2:0|S3:|O3:0|HR:1|HC:1|ET:=Other (please specify)|EB:|EL:|ER:|WF:F"/>
</p:tagLst>
</file>

<file path=ppt/tags/tag29.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8"/>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28"/>
  <p:tag name="PPORIGINALTEXT" val="n=^^"/>
</p:tagLst>
</file>

<file path=ppt/tags/tag3.xml><?xml version="1.0" encoding="utf-8"?>
<p:tagLst xmlns:a="http://schemas.openxmlformats.org/drawingml/2006/main" xmlns:r="http://schemas.openxmlformats.org/officeDocument/2006/relationships" xmlns:p="http://schemas.openxmlformats.org/presentationml/2006/main">
  <p:tag name="PPOBJECTNAME" val="Zonta Pie Chart"/>
  <p:tag name="PPACTIONCOUNT" val="1"/>
  <p:tag name="PPACTIONTYPE1" val="Data"/>
  <p:tag name="PPDATASOURCE1" val="1"/>
  <p:tag name="PPDATATABLE1" val="0"/>
  <p:tag name="PPFILTERSTRING1" val="TBR:0|TBC:0|NDFR:0|NDFC:0|NDTR:0|NDTC:0|QT:0|BNR:1|STB:1|DA:1|DSC:1|SST:1|SSV:0|SBV:1|OSC:1|OBR:0|RSV:1|RBV:0|PRF:0|PSF:0|IB:0|SLM:0|BS:F|RH:0|TC:1|DP:-1|NIP:0|NID:0|IP:0|SP:0|MN:0|PF:0|SS:::|RF:00000000000000000000000000|XPR:|XPC:|LDR:|LDC:|BAR:|STC:|SA:0,0,0,0|SI:|IER:|IEC:|SR:|SC:|SXT:|SXB:"/>
  <p:tag name="PPSELECTEDAREA1" val="SC:2|SR:7,9|DL:3"/>
  <p:tag name="PPADDMETHOD1" val="AM:5|TM:5|TC:1|TR:1"/>
  <p:tag name="PPGRIDAREAS1" val="DH:3|DC:4|DA:5|PF:10|ST:1|FC:2|LC:20|OC:19|OR:5"/>
</p:tagLst>
</file>

<file path=ppt/tags/tag30.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8"/>
  <p:tag name="PPFILTERSTRING1" val="TBR:0|TBC:0|NDFR:0|NDFC:0|NDTR:0|NDTC:0|QT:1|BNR:1|STB:1|DA:1|DSC:1|SST:1|SSV:0|SBV:1|OSC:1|OBR:0|RSV:1|RBV:0|PRF:0|PSF:0|IB:0|SLM:0|BS:F|RH:0|TC:1|DP:-1|NIP:0|NID:0|IP:0|SP:0|MN:0|PF:0|SS:::|RF:00000000000000000000000000|XPR:|XPC:|LDR:|LDC:|BAR:|STC:|SA:0,0,0,0|SI:|IER:|IEC:|SR:|SC:|SXT:|SXB:"/>
  <p:tag name="PPADDMETHOD1" val="AM:5|TM:5|TC:1|TR:1"/>
  <p:tag name="PPGRIDAREAS1" val="DH:3|DC:4|DA:5|PF:6|ST:1|FC:2|LC:2|OC:19|OR:28"/>
</p:tagLst>
</file>

<file path=ppt/tags/tag31.xml><?xml version="1.0" encoding="utf-8"?>
<p:tagLst xmlns:a="http://schemas.openxmlformats.org/drawingml/2006/main" xmlns:r="http://schemas.openxmlformats.org/officeDocument/2006/relationships" xmlns:p="http://schemas.openxmlformats.org/presentationml/2006/main">
  <p:tag name="PPPRESID" val="5279828"/>
</p:tagLst>
</file>

<file path=ppt/tags/tag32.xml><?xml version="1.0" encoding="utf-8"?>
<p:tagLst xmlns:a="http://schemas.openxmlformats.org/drawingml/2006/main" xmlns:r="http://schemas.openxmlformats.org/officeDocument/2006/relationships" xmlns:p="http://schemas.openxmlformats.org/presentationml/2006/main">
  <p:tag name="PPOBJECTNAME" val="Zonta bar chart"/>
  <p:tag name="PPACTIONTYPE1" val="Data"/>
  <p:tag name="PPDATASOURCE1" val="1"/>
  <p:tag name="PPDATATABLE1" val="9"/>
  <p:tag name="PPFILTERSTRING1" val="TBR:0|TBC:0|NDFR:0|NDFC:0|NDTR:0|NDTC:0|QT:0|BNR:1|STB:1|DA:1|DSC:1|SST:1|SSV:0|SBV:1|OSC:1|OBR:0|RSV:1|RBV:0|PRF:0|PSF:0|IB:0|SLM:0|BS:F|RH:0|TC:1|DP:-1|NIP:0|NID:0|IP:0|SP:0|MN:0|PF:0|SS:::|RF:00000000000000000000000000|XPR:|XPC:|LDR:|LDC:|BAR:|STC:|SA:0,0,0,0|SI:String^Exclude^Sample Size0NoSort^Valid Cases0NoSort^Mentions0NoSort|IER:String^IncludeWithLabels|IEC:String^IncludeWithLabels|SR:|SC:|SXT:|SXB:"/>
  <p:tag name="PPSELECTEDAREA1" val="SC:2|SR:5-11|DL:3"/>
  <p:tag name="PPADDMETHOD1" val="AM:5|TM:5|TC:1|TR:1"/>
  <p:tag name="PPGRIDAREAS1" val="DH:3|DC:4|DA:5|PF:12|ST:1|FC:2|LC:20|OC:19|OR:16"/>
  <p:tag name="PPACTIONCOUNT" val="2"/>
  <p:tag name="PPACTIONTYPE2" val="Sort"/>
  <p:tag name="PPSORTSTRING2" val="SF:T|S1:+2|O1:0|S2:|O2:0|S3:|O3:0|HR:1|HC:1|ET:=Other (please specify)|EB:|EL:|ER:|WF:F"/>
</p:tagLst>
</file>

<file path=ppt/tags/tag33.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9"/>
  <p:tag name="PPFILTERSTRING1" val="TBR:0|TBC:0|NDFR:0|NDFC:0|NDTR:0|NDTC:0|QT:1|BNR:1|STB:1|DA:1|DSC:1|SST:1|SSV:0|SBV:1|OSC:1|OBR:0|RSV:1|RBV:0|PRF:0|PSF:0|IB:0|SLM:0|BS:F|RH:0|TC:1|DP:-1|NIP:0|NID:0|IP:0|SP:0|MN:0|PF:0|SS:::|RF:00000000000000000000000000|XPR:|XPC:|LDR:|LDC:|BAR:|STC:|SA:0,0,0,0|SI:|IER:|IEC:|SR:|SC:|SXT:|SXB:"/>
  <p:tag name="PPSELECTEDAREA1" val="SC:2|SR:5-11|DL:0"/>
  <p:tag name="PPADDMETHOD1" val="AM:5|TM:5|TC:1|TR:1"/>
  <p:tag name="PPGRIDAREAS1" val="DH:3|DC:4|DA:5|PF:12|ST:1|FC:2|LC:20|OC:19|OR:16"/>
</p:tagLst>
</file>

<file path=ppt/tags/tag34.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9"/>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16"/>
  <p:tag name="PPORIGINALTEXT" val="n=^^"/>
</p:tagLst>
</file>

<file path=ppt/tags/tag35.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12"/>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15"/>
  <p:tag name="PPORIGINALTEXT" val="n=^^"/>
</p:tagLst>
</file>

<file path=ppt/tags/tag36.xml><?xml version="1.0" encoding="utf-8"?>
<p:tagLst xmlns:a="http://schemas.openxmlformats.org/drawingml/2006/main" xmlns:r="http://schemas.openxmlformats.org/officeDocument/2006/relationships" xmlns:p="http://schemas.openxmlformats.org/presentationml/2006/main">
  <p:tag name="PPOBJECTNAME" val="Zonta column chart"/>
  <p:tag name="PPACTIONCOUNT" val="1"/>
  <p:tag name="PPACTIONTYPE1" val="Data"/>
  <p:tag name="PPDATASOURCE1" val="1"/>
  <p:tag name="PPDATATABLE1" val="12"/>
  <p:tag name="PPFILTERSTRING1" val="TBR:0|TBC:0|NDFR:0|NDFC:0|NDTR:0|NDTC:0|QT:0|BNR:1|STB:1|DA:1|DSC:1|SST:1|SSV:0|SBV:1|OSC:1|OBR:0|RSV:1|RBV:0|PRF:0|PSF:0|IB:0|SLM:0|BS:F|RH:0|TC:1|DP:-1|NIP:0|NID:0|IP:0|SP:0|MN:0|PF:0|SS:::|RF:00000000000000000000000000|XPR:|XPC:|LDR:|LDC:|BAR:|STC:|SA:0,0,0,0|SI:String^Exclude|IER:String^IncludeWithLabels|IEC:String^IncludeWithLabels|SR:|SC:|SXT:|SXB:"/>
  <p:tag name="PPSELECTEDAREA1" val="SC:2|SR:7,9,11,13,15,17,19|DL:3"/>
  <p:tag name="PPADDMETHOD1" val="AM:5|TM:5|TC:1|TR:1"/>
  <p:tag name="PPGRIDAREAS1" val="DH:3|DC:4|DA:5|PF:20|ST:1|FC:2|LC:20|OC:19|OR:15"/>
</p:tagLst>
</file>

<file path=ppt/tags/tag37.xml><?xml version="1.0" encoding="utf-8"?>
<p:tagLst xmlns:a="http://schemas.openxmlformats.org/drawingml/2006/main" xmlns:r="http://schemas.openxmlformats.org/officeDocument/2006/relationships" xmlns:p="http://schemas.openxmlformats.org/presentationml/2006/main">
  <p:tag name="PPPRESID" val="5279828"/>
</p:tagLst>
</file>

<file path=ppt/tags/tag38.xml><?xml version="1.0" encoding="utf-8"?>
<p:tagLst xmlns:a="http://schemas.openxmlformats.org/drawingml/2006/main" xmlns:r="http://schemas.openxmlformats.org/officeDocument/2006/relationships" xmlns:p="http://schemas.openxmlformats.org/presentationml/2006/main">
  <p:tag name="PPOBJECTNAME" val="Zonta column chart"/>
  <p:tag name="PPACTIONCOUNT" val="1"/>
  <p:tag name="PPACTIONTYPE1" val="Data"/>
  <p:tag name="PPDATASOURCE1" val="1"/>
  <p:tag name="PPDATATABLE1" val="14"/>
  <p:tag name="PPFILTERSTRING1" val="TBR:0|TBC:0|NDFR:0|NDFC:0|NDTR:0|NDTC:0|QT:0|BNR:1|STB:1|DA:1|DSC:1|SST:1|SSV:0|SBV:1|OSC:1|OBR:0|RSV:1|RBV:0|PRF:0|PSF:0|IB:0|SLM:0|BS:F|RH:0|TC:1|DP:-1|NIP:0|NID:0|IP:0|SP:0|MN:0|PF:0|SS:::|RF:00000000000000000000000000|XPR:|XPC:|LDR:|LDC:|BAR:|STC:|SA:0,0,0,0|SI:|IER:|IEC:|SR:|SC:|SXT:|SXB:"/>
  <p:tag name="PPSELECTEDAREA1" val="SC:2|SR:7,9,11|DL:3"/>
  <p:tag name="PPADDMETHOD1" val="AM:5|TM:5|TC:1|TR:1"/>
  <p:tag name="PPGRIDAREAS1" val="DH:3|DC:4|DA:5|PF:12|ST:1|FC:2|LC:20|OC:19|OR:7"/>
</p:tagLst>
</file>

<file path=ppt/tags/tag39.xml><?xml version="1.0" encoding="utf-8"?>
<p:tagLst xmlns:a="http://schemas.openxmlformats.org/drawingml/2006/main" xmlns:r="http://schemas.openxmlformats.org/officeDocument/2006/relationships" xmlns:p="http://schemas.openxmlformats.org/presentationml/2006/main">
  <p:tag name="PPOBJECTNAME" val="Zonta column chart"/>
  <p:tag name="PPACTIONCOUNT" val="1"/>
  <p:tag name="PPACTIONTYPE1" val="Data"/>
  <p:tag name="PPDATASOURCE1" val="1"/>
  <p:tag name="PPDATATABLE1" val="15"/>
  <p:tag name="PPFILTERSTRING1" val="TBR:0|TBC:0|NDFR:0|NDFC:0|NDTR:0|NDTC:0|QT:1|BNR:1|STB:1|DA:1|DSC:1|SST:1|SSV:0|SBV:1|OSC:1|OBR:0|RSV:1|RBV:0|PRF:0|PSF:0|IB:0|SLM:0|BS:F|RH:0|TC:1|DP:-1|NIP:0|NID:0|IP:0|SP:0|MN:0|PF:0|SS:::|RF:00000000000000000000000000|XPR:|XPC:|LDR:|LDC:|BAR:|STC:|SA:0,0,0,0|SI:|IER:|IEC:|SR:|SC:|SXT:|SXB:"/>
  <p:tag name="PPSELECTEDAREA1" val="SC:2|SR:7,9,11|DL:3"/>
  <p:tag name="PPADDMETHOD1" val="AM:5|TM:5|TC:1|TR:1"/>
  <p:tag name="PPGRIDAREAS1" val="DH:3|DC:4|DA:5|PF:12|ST:1|FC:2|LC:20|OC:19|OR:7"/>
</p:tagLst>
</file>

<file path=ppt/tags/tag4.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0"/>
  <p:tag name="PPFILTERSTRING1" val="TBR:0|TBC:0|NDFR:0|NDFC:0|NDTR:0|NDTC:0|QT:1|BNR:1|STB:1|DA:1|DSC:1|SST:1|SSV:0|SBV:1|OSC:1|OBR:0|RSV:1|RBV:0|PRF:0|PSF:0|IB:0|SLM:0|BS:F|RH:0|TC:1|DP:-1|NIP:0|NID:0|IP:0|SP:0|MN:0|PF:0|SS:::|RF:00000000000000000000000000|XPR:|XPC:|LDR:|LDC:|BAR:|STC:|SA:0,0,0,0|SI:|IER:|IEC:|SR:|SC:|SXT:|SXB:"/>
  <p:tag name="PPSELECTEDAREA1" val="SC:2|SR:7,9|DL:0"/>
  <p:tag name="PPADDMETHOD1" val="AM:5|TM:5|TC:1|TR:1"/>
  <p:tag name="PPGRIDAREAS1" val="DH:3|DC:4|DA:5|PF:10|ST:1|FC:2|LC:20|OC:19|OR:5"/>
</p:tagLst>
</file>

<file path=ppt/tags/tag40.xml><?xml version="1.0" encoding="utf-8"?>
<p:tagLst xmlns:a="http://schemas.openxmlformats.org/drawingml/2006/main" xmlns:r="http://schemas.openxmlformats.org/officeDocument/2006/relationships" xmlns:p="http://schemas.openxmlformats.org/presentationml/2006/main">
  <p:tag name="PPPRESID" val="5279828"/>
</p:tagLst>
</file>

<file path=ppt/tags/tag41.xml><?xml version="1.0" encoding="utf-8"?>
<p:tagLst xmlns:a="http://schemas.openxmlformats.org/drawingml/2006/main" xmlns:r="http://schemas.openxmlformats.org/officeDocument/2006/relationships" xmlns:p="http://schemas.openxmlformats.org/presentationml/2006/main">
  <p:tag name="PPOBJECTNAME" val="Zonta column chart"/>
  <p:tag name="PPACTIONCOUNT" val="1"/>
  <p:tag name="PPACTIONTYPE1" val="Data"/>
  <p:tag name="PPDATASOURCE1" val="1"/>
  <p:tag name="PPDATATABLE1" val="16"/>
  <p:tag name="PPFILTERSTRING1" val="TBR:0|TBC:0|NDFR:0|NDFC:0|NDTR:0|NDTC:0|QT:0|BNR:1|STB:1|DA:1|DSC:1|SST:1|SSV:0|SBV:1|OSC:1|OBR:0|RSV:1|RBV:0|PRF:0|PSF:0|IB:0|SLM:0|BS:F|RH:0|TC:1|DP:-1|NIP:0|NID:0|IP:0|SP:0|MN:0|PF:0|SS:::|RF:00000000000000000000000000|XPR:|XPC:|LDR:|LDC:|BAR:|STC:|SA:0,0,0,0|SI:String^Exclude^Sample Size0NoSort|IER:String^IncludeWithLabels|IEC:String^IncludeWithLabels|SR:|SC:|SXT:|SXB:"/>
  <p:tag name="PPSELECTEDAREA1" val="SC:2|SR:6,8,10|DL:3"/>
  <p:tag name="PPADDMETHOD1" val="AM:5|TM:5|TC:1|TR:1"/>
  <p:tag name="PPGRIDAREAS1" val="DH:3|DC:4|DA:5|PF:11|ST:1|FC:2|LC:20|OC:19|OR:7"/>
</p:tagLst>
</file>

<file path=ppt/tags/tag42.xml><?xml version="1.0" encoding="utf-8"?>
<p:tagLst xmlns:a="http://schemas.openxmlformats.org/drawingml/2006/main" xmlns:r="http://schemas.openxmlformats.org/officeDocument/2006/relationships" xmlns:p="http://schemas.openxmlformats.org/presentationml/2006/main">
  <p:tag name="PPOBJECTNAME" val="Zonta column chart"/>
  <p:tag name="PPACTIONCOUNT" val="1"/>
  <p:tag name="PPACTIONTYPE1" val="Data"/>
  <p:tag name="PPDATASOURCE1" val="1"/>
  <p:tag name="PPDATATABLE1" val="17"/>
  <p:tag name="PPFILTERSTRING1" val="TBR:0|TBC:0|NDFR:0|NDFC:0|NDTR:0|NDTC:0|QT:0|BNR:1|STB:1|DA:1|DSC:1|SST:1|SSV:0|SBV:1|OSC:1|OBR:0|RSV:1|RBV:0|PRF:0|PSF:0|IB:0|SLM:0|BS:F|RH:0|TC:1|DP:-1|NIP:0|NID:0|IP:0|SP:0|MN:0|PF:0|SS:::|RF:00000000000000000000000000|XPR:|XPC:|LDR:|LDC:|BAR:|STC:|SA:0,0,0,0|SI:String^Exclude^Sample Size0NoSort^Valid Cases0NoSort^Mentions0NoSort|IER:|IEC:|SR:|SC:|SXT:|SXB:"/>
  <p:tag name="PPSELECTEDAREA1" val="SC:2|SR:6,8,10|DL:3"/>
  <p:tag name="PPADDMETHOD1" val="AM:5|TM:5|TC:1|TR:1"/>
  <p:tag name="PPGRIDAREAS1" val="DH:3|DC:4|DA:5|PF:11|ST:1|FC:2|LC:20|OC:19|OR:7"/>
</p:tagLst>
</file>

<file path=ppt/tags/tag43.xml><?xml version="1.0" encoding="utf-8"?>
<p:tagLst xmlns:a="http://schemas.openxmlformats.org/drawingml/2006/main" xmlns:r="http://schemas.openxmlformats.org/officeDocument/2006/relationships" xmlns:p="http://schemas.openxmlformats.org/presentationml/2006/main">
  <p:tag name="PPPRESID" val="5279828"/>
</p:tagLst>
</file>

<file path=ppt/tags/tag44.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24"/>
  <p:tag name="PPFILTERSTRING1" val="TBR:0|TBC:0|NDFR:0|NDFC:0|NDTR:0|NDTC:0|QT:1|BNR:1|STB:1|DA:1|DSC:1|SST:1|SSV:0|SBV:1|OSC:1|OBR:0|RSV:1|RBV:0|PRF:0|PSF:0|IB:0|SLM:0|BS:F|RH:0|TC:1|DP:-1|NIP:0|NID:0|IP:0|SP:0|MN:0|PF:0|SS:::|RF:00000000000000000000000000|XPR:|XPC:|LDR:|LDC:|BAR:|STC:|SA:0,0,0,0|SI:|IER:|IEC:|SR:|SC:|SXT:|SXB:"/>
  <p:tag name="PPADDMETHOD1" val="AM:5|TM:5|TC:1|TR:1"/>
  <p:tag name="PPGRIDAREAS1" val="DH:3|DC:4|DA:5|PF:6|ST:1|FC:2|LC:2|OC:19|OR:26"/>
</p:tagLst>
</file>

<file path=ppt/tags/tag45.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24"/>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26"/>
  <p:tag name="PPORIGINALTEXT" val="n=^^"/>
</p:tagLst>
</file>

<file path=ppt/tags/tag46.xml><?xml version="1.0" encoding="utf-8"?>
<p:tagLst xmlns:a="http://schemas.openxmlformats.org/drawingml/2006/main" xmlns:r="http://schemas.openxmlformats.org/officeDocument/2006/relationships" xmlns:p="http://schemas.openxmlformats.org/presentationml/2006/main">
  <p:tag name="PPPRESID" val="5279828"/>
</p:tagLst>
</file>

<file path=ppt/tags/tag47.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19"/>
  <p:tag name="PPFILTERSTRING1" val="TBR:0|TBC:0|NDFR:0|NDFC:0|NDTR:0|NDTC:0|QT:1|BNR:1|STB:1|DA:1|DSC:1|SST:1|SSV:0|SBV:1|OSC:1|OBR:0|RSV:1|RBV:0|PRF:0|PSF:0|IB:0|SLM:0|BS:F|RH:0|TC:1|DP:-1|NIP:0|NID:0|IP:0|SP:0|MN:0|PF:0|SS:::|RF:00000000000000000000000000|XPR:|XPC:|LDR:|LDC:|BAR:|STC:|SA:0,0,0,0|SI:|IER:|IEC:|SR:|SC:|SXT:|SXB:"/>
  <p:tag name="PPADDMETHOD1" val="AM:5|TM:5|TC:1|TR:1"/>
  <p:tag name="PPGRIDAREAS1" val="DH:3|DC:4|DA:5|PF:20|ST:1|FC:2|LC:20|OC:19|OR:15"/>
</p:tagLst>
</file>

<file path=ppt/tags/tag48.xml><?xml version="1.0" encoding="utf-8"?>
<p:tagLst xmlns:a="http://schemas.openxmlformats.org/drawingml/2006/main" xmlns:r="http://schemas.openxmlformats.org/officeDocument/2006/relationships" xmlns:p="http://schemas.openxmlformats.org/presentationml/2006/main">
  <p:tag name="PPPRESID" val="5279828"/>
</p:tagLst>
</file>

<file path=ppt/tags/tag49.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20"/>
  <p:tag name="PPFILTERSTRING1" val="TBR:0|TBC:0|NDFR:0|NDFC:0|NDTR:0|NDTC:0|QT:1|BNR:1|STB:1|DA:1|DSC:1|SST:1|SSV:0|SBV:1|OSC:1|OBR:0|RSV:1|RBV:0|PRF:0|PSF:0|IB:0|SLM:0|BS:F|RH:0|TC:1|DP:-1|NIP:0|NID:0|IP:0|SP:0|MN:0|PF:0|SS:::|RF:00000000000000000000000000|XPR:|XPC:|LDR:|LDC:|BAR:|STC:|SA:0,0,0,0|SI:|IER:|IEC:|SR:|SC:|SXT:|SXB:"/>
  <p:tag name="PPADDMETHOD1" val="AM:5|TM:5|TC:1|TR:1"/>
  <p:tag name="PPGRIDAREAS1" val="DH:3|DC:4|DA:5|PF:20|ST:1|FC:2|LC:20|OC:19|OR:15"/>
</p:tagLst>
</file>

<file path=ppt/tags/tag5.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0"/>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5"/>
  <p:tag name="PPORIGINALTEXT" val="n=^^"/>
</p:tagLst>
</file>

<file path=ppt/tags/tag50.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20"/>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15"/>
  <p:tag name="PPORIGINALTEXT" val="n=^^"/>
</p:tagLst>
</file>

<file path=ppt/tags/tag51.xml><?xml version="1.0" encoding="utf-8"?>
<p:tagLst xmlns:a="http://schemas.openxmlformats.org/drawingml/2006/main" xmlns:r="http://schemas.openxmlformats.org/officeDocument/2006/relationships" xmlns:p="http://schemas.openxmlformats.org/presentationml/2006/main">
  <p:tag name="PPPRESID" val="5279828"/>
</p:tagLst>
</file>

<file path=ppt/tags/tag52.xml><?xml version="1.0" encoding="utf-8"?>
<p:tagLst xmlns:a="http://schemas.openxmlformats.org/drawingml/2006/main" xmlns:r="http://schemas.openxmlformats.org/officeDocument/2006/relationships" xmlns:p="http://schemas.openxmlformats.org/presentationml/2006/main">
  <p:tag name="PPOBJECTNAME" val="Zonta column chart"/>
  <p:tag name="PPACTIONTYPE1" val="Data"/>
  <p:tag name="PPDATASOURCE1" val="1"/>
  <p:tag name="PPDATATABLE1" val="18"/>
  <p:tag name="PPFILTERSTRING1" val="TBR:0|TBC:0|NDFR:0|NDFC:0|NDTR:0|NDTC:0|QT:0|BNR:1|STB:1|DA:1|DSC:1|SST:1|SSV:0|SBV:1|OSC:1|OBR:0|RSV:1|RBV:0|PRF:0|PSF:0|IB:0|SLM:0|BS:F|RH:0|TC:1|DP:-1|NIP:0|NID:0|IP:0|SP:0|MN:0|PF:0|SS:::|RF:00000000000000000000000000|XPR:|XPC:|LDR:|LDC:|BAR:|STC:|SA:0,0,0,0|SI:String^Exclude^Sample Size0NoSort^Valid Cases0NoSort^Mentions0NoSort|IER:|IEC:|SR:|SC:|SXT:|SXB:"/>
  <p:tag name="PPSELECTEDAREA1" val="SC:2|SR:5-13|DL:3"/>
  <p:tag name="PPADDMETHOD1" val="AM:5|TM:5|TC:1|TR:1"/>
  <p:tag name="PPGRIDAREAS1" val="DH:3|DC:4|DA:5|PF:14|ST:1|FC:2|LC:20|OC:19|OR:20"/>
  <p:tag name="PPACTIONTYPE2" val="Sort"/>
  <p:tag name="PPSORTSTRING2" val="SF:T|S1:+2|O1:0|S2:|O2:0|S3:|O3:0|HR:1|HC:1|ET:=Other (please specify)|EB:|EL:|ER:|WF:F"/>
  <p:tag name="PPACTIONCOUNT" val="3"/>
  <p:tag name="PPACTIONTYPE3" val="Sort"/>
  <p:tag name="PPSORTSTRING3" val="SF:T|S1:+2|O1:0|S2:|O2:0|S3:|O3:0|HR:1|HC:1|ET:=Other (please specify)|EB:|EL:|ER:|WF:F"/>
</p:tagLst>
</file>

<file path=ppt/tags/tag53.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18"/>
  <p:tag name="PPFILTERSTRING1" val="TBR:0|TBC:0|NDFR:0|NDFC:0|NDTR:0|NDTC:0|QT:1|BNR:1|STB:1|DA:1|DSC:1|SST:1|SSV:0|SBV:1|OSC:1|OBR:0|RSV:1|RBV:0|PRF:0|PSF:0|IB:0|SLM:0|BS:F|RH:0|TC:1|DP:-1|NIP:0|NID:0|IP:0|SP:0|MN:0|PF:0|SS:::|RF:00000000000000000000000000|XPR:|XPC:|LDR:|LDC:|BAR:|STC:|SA:0,0,0,0|SI:|IER:|IEC:|SR:|SC:|SXT:|SXB:"/>
  <p:tag name="PPSELECTEDAREA1" val="SC:2|SR:5-13|DL:0"/>
  <p:tag name="PPADDMETHOD1" val="AM:5|TM:5|TC:1|TR:1"/>
  <p:tag name="PPGRIDAREAS1" val="DH:3|DC:4|DA:5|PF:14|ST:1|FC:2|LC:20|OC:19|OR:20"/>
</p:tagLst>
</file>

<file path=ppt/tags/tag54.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18"/>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20"/>
  <p:tag name="PPORIGINALTEXT" val="n=^^"/>
</p:tagLst>
</file>

<file path=ppt/tags/tag55.xml><?xml version="1.0" encoding="utf-8"?>
<p:tagLst xmlns:a="http://schemas.openxmlformats.org/drawingml/2006/main" xmlns:r="http://schemas.openxmlformats.org/officeDocument/2006/relationships" xmlns:p="http://schemas.openxmlformats.org/presentationml/2006/main">
  <p:tag name="PPPRESID" val="5279828"/>
</p:tagLst>
</file>

<file path=ppt/tags/tag56.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21"/>
  <p:tag name="PPFILTERSTRING1" val="TBR:0|TBC:0|NDFR:0|NDFC:0|NDTR:0|NDTC:0|QT:1|BNR:1|STB:1|DA:1|DSC:1|SST:1|SSV:0|SBV:1|OSC:1|OBR:0|RSV:1|RBV:0|PRF:0|PSF:0|IB:0|SLM:0|BS:F|RH:0|TC:1|DP:-1|NIP:0|NID:0|IP:0|SP:0|MN:0|PF:0|SS:::|RF:00000000000000000000000000|XPR:|XPC:|LDR:|LDC:|BAR:|STC:|SA:0,0,0,0|SI:|IER:|IEC:|SR:|SC:|SXT:|SXB:"/>
  <p:tag name="PPADDMETHOD1" val="AM:5|TM:5|TC:1|TR:1"/>
  <p:tag name="PPGRIDAREAS1" val="DH:3|DC:4|DA:5|PF:20|ST:1|FC:2|LC:20|OC:19|OR:15"/>
</p:tagLst>
</file>

<file path=ppt/tags/tag57.xml><?xml version="1.0" encoding="utf-8"?>
<p:tagLst xmlns:a="http://schemas.openxmlformats.org/drawingml/2006/main" xmlns:r="http://schemas.openxmlformats.org/officeDocument/2006/relationships" xmlns:p="http://schemas.openxmlformats.org/presentationml/2006/main">
  <p:tag name="PPPRESID" val="5279828"/>
</p:tagLst>
</file>

<file path=ppt/tags/tag58.xml><?xml version="1.0" encoding="utf-8"?>
<p:tagLst xmlns:a="http://schemas.openxmlformats.org/drawingml/2006/main" xmlns:r="http://schemas.openxmlformats.org/officeDocument/2006/relationships" xmlns:p="http://schemas.openxmlformats.org/presentationml/2006/main">
  <p:tag name="PPACTIONTYPE1" val="Sort"/>
  <p:tag name="PPSORTSTRING1" val="SF:T|S1:+2|O1:1|S2:|O2:0|S3:|O3:0|HR:1|HC:1|ET:|EB:|EL:|ER:|WF:F"/>
  <p:tag name="PPACTIONCOUNT" val="2"/>
  <p:tag name="PPACTIONTYPE2" val="Sort"/>
  <p:tag name="PPSORTSTRING2" val="SF:T|S1:+2|O1:0|S2:|O2:0|S3:|O3:0|HR:1|HC:1|ET:=Other (please specify)|EB:|EL:|ER:|WF:F"/>
</p:tagLst>
</file>

<file path=ppt/tags/tag59.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22"/>
  <p:tag name="PPFILTERSTRING1" val="TBR:0|TBC:0|NDFR:0|NDFC:0|NDTR:0|NDTC:0|QT:1|BNR:1|STB:1|DA:1|DSC:1|SST:1|SSV:0|SBV:1|OSC:1|OBR:0|RSV:1|RBV:0|PRF:0|PSF:0|IB:0|SLM:0|BS:F|RH:0|TC:1|DP:-1|NIP:0|NID:0|IP:0|SP:0|MN:0|PF:0|SS:::|RF:00000000000000000000000000|XPR:|XPC:|LDR:|LDC:|BAR:|STC:|SA:0,0,0,0|SI:|IER:|IEC:|SR:|SC:|SXT:|SXB:"/>
  <p:tag name="PPSELECTEDAREA1" val="SC:2|SR:7,9,11,13,15,17|DL:0"/>
  <p:tag name="PPADDMETHOD1" val="AM:5|TM:5|TC:1|TR:1"/>
  <p:tag name="PPGRIDAREAS1" val="DH:3|DC:4|DA:5|PF:18|ST:1|FC:2|LC:20|OC:19|OR:13"/>
</p:tagLst>
</file>

<file path=ppt/tags/tag6.xml><?xml version="1.0" encoding="utf-8"?>
<p:tagLst xmlns:a="http://schemas.openxmlformats.org/drawingml/2006/main" xmlns:r="http://schemas.openxmlformats.org/officeDocument/2006/relationships" xmlns:p="http://schemas.openxmlformats.org/presentationml/2006/main">
  <p:tag name="PPPRESID" val="5279828"/>
</p:tagLst>
</file>

<file path=ppt/tags/tag60.xml><?xml version="1.0" encoding="utf-8"?>
<p:tagLst xmlns:a="http://schemas.openxmlformats.org/drawingml/2006/main" xmlns:r="http://schemas.openxmlformats.org/officeDocument/2006/relationships" xmlns:p="http://schemas.openxmlformats.org/presentationml/2006/main">
  <p:tag name="PPOBJECTNAME" val="Sample size"/>
  <p:tag name="PPACTIONCOUNT" val="1"/>
  <p:tag name="PPACTIONTYPE1" val="Data"/>
  <p:tag name="PPDATASOURCE1" val="1"/>
  <p:tag name="PPDATATABLE1" val="22"/>
  <p:tag name="PPFILTERSTRING1" val="TBR:0|TBC:0|NDFR:0|NDFC:0|NDTR:0|NDTC:0|QT:0|BNR:1|STB:1|DA:1|DSC:1|SST:1|SSV:0|SBV:1|OSC:1|OBR:0|RSV:1|RBV:0|PRF:0|PSF:0|IB:0|SLM:0|BS:F|RH:0|TC:1|DP:-1|NIP:0|NID:0|IP:0|SP:0|MN:0|PF:0|SS:::|RF:00000000000000000000000000|XPR:|XPC:|LDR:|LDC:|BAR:|STC:|SA:0,0,0,0|SI:String^Exclude^Count0NoSort|IER:Position^Include^1NoSort|IEC:Position^Include^1NoSort|SR:|SC:|SXT:|SXB:"/>
  <p:tag name="PPADDMETHOD1" val="AM:5|TM:5|TC:1|TR:1"/>
  <p:tag name="PPGRIDAREAS1" val="DH:3|DC:4|DA:5|PF:6|ST:1|FC:2|LC:2|OC:19|OR:13"/>
  <p:tag name="PPORIGINALTEXT" val="n=^^"/>
</p:tagLst>
</file>

<file path=ppt/tags/tag61.xml><?xml version="1.0" encoding="utf-8"?>
<p:tagLst xmlns:a="http://schemas.openxmlformats.org/drawingml/2006/main" xmlns:r="http://schemas.openxmlformats.org/officeDocument/2006/relationships" xmlns:p="http://schemas.openxmlformats.org/presentationml/2006/main">
  <p:tag name="PPPRESID" val="5279828"/>
</p:tagLst>
</file>

<file path=ppt/tags/tag62.xml><?xml version="1.0" encoding="utf-8"?>
<p:tagLst xmlns:a="http://schemas.openxmlformats.org/drawingml/2006/main" xmlns:r="http://schemas.openxmlformats.org/officeDocument/2006/relationships" xmlns:p="http://schemas.openxmlformats.org/presentationml/2006/main">
  <p:tag name="PPOBJECTNAME" val="Zonta column chart"/>
  <p:tag name="PPACTIONTYPE1" val="Data"/>
  <p:tag name="PPDATASOURCE1" val="1"/>
  <p:tag name="PPDATATABLE1" val="22"/>
  <p:tag name="PPFILTERSTRING1" val="TBR:0|TBC:0|NDFR:0|NDFC:0|NDTR:0|NDTC:0|QT:1|BNR:1|STB:1|DA:1|DSC:1|SST:1|SSV:0|SBV:1|OSC:1|OBR:0|RSV:1|RBV:0|PRF:0|PSF:0|IB:0|SLM:0|BS:F|RH:0|TC:1|DP:-1|NIP:0|NID:0|IP:0|SP:0|MN:0|PF:0|SS:::|RF:00000000000000000000000000|XPR:|XPC:|LDR:|LDC:|BAR:|STC:|SA:0,0,0,0|SI:|IER:|IEC:|SR:|SC:|SXT:|SXB:"/>
  <p:tag name="PPSELECTEDAREA1" val="SC:2|SR:7,9,11,13,15,17|DL:3"/>
  <p:tag name="PPADDMETHOD1" val="AM:5|TM:5|TC:1|TR:1"/>
  <p:tag name="PPGRIDAREAS1" val="DH:3|DC:4|DA:5|PF:18|ST:1|FC:2|LC:20|OC:19|OR:13"/>
  <p:tag name="PPACTIONTYPE2" val="Sort"/>
  <p:tag name="PPSORTSTRING2" val="SF:T|S1:+2|O1:0|S2:|O2:0|S3:|O3:0|HR:1|HC:1|ET:=Other (please specify)|EB:|EL:|ER:|WF:F"/>
  <p:tag name="PPOID_90026562" val="1"/>
  <p:tag name="PPACTIONCOUNT" val="3"/>
  <p:tag name="PPACTIONTYPE3" val="Sort"/>
  <p:tag name="PPSORTSTRING3" val="SF:T|S1:+1|O1:0|S2:|O2:0|S3:|O3:0|HR:1|HC:1|ET:|EB:|EL:|ER:|WF:F"/>
</p:tagLst>
</file>

<file path=ppt/tags/tag63.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22"/>
  <p:tag name="PPFILTERSTRING1" val="TBR:0|TBC:0|NDFR:0|NDFC:0|NDTR:0|NDTC:0|QT:1|BNR:1|STB:1|DA:1|DSC:1|SST:1|SSV:0|SBV:1|OSC:1|OBR:0|RSV:1|RBV:0|PRF:0|PSF:0|IB:0|SLM:0|BS:F|RH:0|TC:1|DP:-1|NIP:0|NID:0|IP:0|SP:0|MN:0|PF:0|SS:::|RF:00000000000000000000000000|XPR:|XPC:|LDR:|LDC:|BAR:|STC:|SA:0,0,0,0|SI:|IER:|IEC:|SR:|SC:|SXT:|SXB:"/>
  <p:tag name="PPSELECTEDAREA1" val="SC:2|SR:7,9,11,13,15,17|DL:0"/>
  <p:tag name="PPADDMETHOD1" val="AM:5|TM:5|TC:1|TR:1"/>
  <p:tag name="PPGRIDAREAS1" val="DH:3|DC:4|DA:5|PF:18|ST:1|FC:2|LC:20|OC:19|OR:13"/>
</p:tagLst>
</file>

<file path=ppt/tags/tag64.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22"/>
  <p:tag name="PPFILTERSTRING1" val="TBR:0|TBC:0|NDFR:0|NDFC:0|NDTR:0|NDTC:0|QT:1|BNR:1|STB:1|DA:1|DSC:1|SST:1|SSV:0|SBV:1|OSC:1|OBR:0|RSV:1|RBV:0|PRF:0|PSF:0|IB:0|SLM:0|BS:F|RH:0|TC:1|DP:-1|NIP:0|NID:0|IP:0|SP:0|MN:0|PF:0|SS:::|RF:00000000000000000000000000|XPR:|XPC:|LDR:|LDC:|BAR:|STC:|SA:0,0,0,0|SI:|IER:|IEC:|SR:|SC:|SXT:|SXB:"/>
  <p:tag name="PPSELECTEDAREA1" val="SC:2|SR:7,9,11,13,15,17|DL:0"/>
  <p:tag name="PPADDMETHOD1" val="AM:5|TM:5|TC:1|TR:1"/>
  <p:tag name="PPGRIDAREAS1" val="DH:3|DC:4|DA:5|PF:18|ST:1|FC:2|LC:20|OC:19|OR:13"/>
</p:tagLst>
</file>

<file path=ppt/tags/tag7.xml><?xml version="1.0" encoding="utf-8"?>
<p:tagLst xmlns:a="http://schemas.openxmlformats.org/drawingml/2006/main" xmlns:r="http://schemas.openxmlformats.org/officeDocument/2006/relationships" xmlns:p="http://schemas.openxmlformats.org/presentationml/2006/main">
  <p:tag name="PPOBJECTNAME" val="Zonta Pie Chart"/>
  <p:tag name="PPACTIONCOUNT" val="1"/>
  <p:tag name="PPACTIONTYPE1" val="Data"/>
  <p:tag name="PPDATASOURCE1" val="1"/>
  <p:tag name="PPDATATABLE1" val="2"/>
  <p:tag name="PPFILTERSTRING1" val="TBR:0|TBC:0|NDFR:0|NDFC:0|NDTR:0|NDTC:0|QT:0|BNR:1|STB:1|DA:1|DSC:1|SST:1|SSV:0|SBV:1|OSC:1|OBR:0|RSV:1|RBV:0|PRF:0|PSF:0|IB:0|SLM:0|BS:F|RH:0|TC:1|DP:-1|NIP:0|NID:0|IP:0|SP:0|MN:0|PF:0|SS:::|RF:00000000000000000000000000|XPR:|XPC:|LDR:|LDC:|BAR:|STC:|SA:0,0,0,0|SI:|IER:|IEC:|SR:|SC:|SXT:|SXB:"/>
  <p:tag name="PPSELECTEDAREA1" val="SC:2|SR:7,9|DL:3"/>
  <p:tag name="PPADDMETHOD1" val="AM:5|TM:5|TC:1|TR:1"/>
  <p:tag name="PPGRIDAREAS1" val="DH:3|DC:4|DA:5|PF:10|ST:1|FC:2|LC:20|OC:19|OR:5"/>
</p:tagLst>
</file>

<file path=ppt/tags/tag8.xml><?xml version="1.0" encoding="utf-8"?>
<p:tagLst xmlns:a="http://schemas.openxmlformats.org/drawingml/2006/main" xmlns:r="http://schemas.openxmlformats.org/officeDocument/2006/relationships" xmlns:p="http://schemas.openxmlformats.org/presentationml/2006/main">
  <p:tag name="PPOBJECTNAME" val="Question"/>
  <p:tag name="PPACTIONCOUNT" val="1"/>
  <p:tag name="PPACTIONTYPE1" val="Data"/>
  <p:tag name="PPDATASOURCE1" val="1"/>
  <p:tag name="PPDATATABLE1" val="2"/>
  <p:tag name="PPFILTERSTRING1" val="TBR:0|TBC:0|NDFR:0|NDFC:0|NDTR:0|NDTC:0|QT:1|BNR:1|STB:1|DA:1|DSC:1|SST:1|SSV:0|SBV:1|OSC:1|OBR:0|RSV:1|RBV:0|PRF:0|PSF:0|IB:0|SLM:0|BS:F|RH:0|TC:1|DP:-1|NIP:0|NID:0|IP:0|SP:0|MN:0|PF:0|SS:::|RF:00000000000000000000000000|XPR:|XPC:|LDR:|LDC:|BAR:|STC:|SA:0,0,0,0|SI:|IER:|IEC:|SR:|SC:|SXT:|SXB:"/>
  <p:tag name="PPADDMETHOD1" val="AM:5|TM:5|TC:1|TR:1"/>
  <p:tag name="PPGRIDAREAS1" val="DH:3|DC:4|DA:5|PF:6|ST:1|FC:2|LC:2|OC:19|OR:5"/>
</p:tagLst>
</file>

<file path=ppt/tags/tag9.xml><?xml version="1.0" encoding="utf-8"?>
<p:tagLst xmlns:a="http://schemas.openxmlformats.org/drawingml/2006/main" xmlns:r="http://schemas.openxmlformats.org/officeDocument/2006/relationships" xmlns:p="http://schemas.openxmlformats.org/presentationml/2006/main">
  <p:tag name="PPOBJECTNAME" val="Zonta bar chart"/>
  <p:tag name="PPACTIONCOUNT" val="1"/>
  <p:tag name="PPACTIONTYPE1" val="Data"/>
  <p:tag name="PPDATASOURCE1" val="1"/>
  <p:tag name="PPDATATABLE1" val="3"/>
  <p:tag name="PPFILTERSTRING1" val="TBR:0|TBC:0|NDFR:0|NDFC:0|NDTR:0|NDTC:0|QT:1|BNR:1|STB:1|DA:1|DSC:1|SST:1|SSV:0|SBV:1|OSC:1|OBR:0|RSV:1|RBV:0|PRF:0|PSF:0|IB:0|SLM:0|BS:F|RH:0|TC:1|DP:-1|NIP:0|NID:0|IP:0|SP:0|MN:0|PF:0|SS:::|RF:00000000000000000000000000|XPR:|XPC:|LDR:|LDC:|BAR:|STC:|SA:0,0,0,0|SI:|IER:|IEC:|SR:|SC:|SXT:|SXB:"/>
  <p:tag name="PPSELECTEDAREA1" val="SC:2|SR:8,10,12,14,16,18,20|DL:3"/>
  <p:tag name="PPADDMETHOD1" val="AM:5|TM:5|TC:1|TR:1"/>
  <p:tag name="PPGRIDAREAS1" val="DH:3|DC:4|DA:5|PF:21|ST:1|FC:2|LC:20|OC:19|OR:16"/>
</p:tagLst>
</file>

<file path=ppt/theme/theme1.xml><?xml version="1.0" encoding="utf-8"?>
<a:theme xmlns:a="http://schemas.openxmlformats.org/drawingml/2006/main" name="1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Custom 3">
      <a:dk1>
        <a:sysClr val="windowText" lastClr="000000"/>
      </a:dk1>
      <a:lt1>
        <a:sysClr val="window" lastClr="FFFFFF"/>
      </a:lt1>
      <a:dk2>
        <a:srgbClr val="696464"/>
      </a:dk2>
      <a:lt2>
        <a:srgbClr val="E9E5DC"/>
      </a:lt2>
      <a:accent1>
        <a:srgbClr val="98002E"/>
      </a:accent1>
      <a:accent2>
        <a:srgbClr val="385E9D"/>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6143</TotalTime>
  <Words>3210</Words>
  <Application>Microsoft Office PowerPoint</Application>
  <PresentationFormat>Widescreen</PresentationFormat>
  <Paragraphs>335</Paragraphs>
  <Slides>44</Slides>
  <Notes>14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44</vt:i4>
      </vt:variant>
    </vt:vector>
  </HeadingPairs>
  <TitlesOfParts>
    <vt:vector size="56" baseType="lpstr">
      <vt:lpstr>Arial</vt:lpstr>
      <vt:lpstr>Calibri</vt:lpstr>
      <vt:lpstr>Calibri Light</vt:lpstr>
      <vt:lpstr>Lato</vt:lpstr>
      <vt:lpstr>Lato Black</vt:lpstr>
      <vt:lpstr>Open Sans</vt:lpstr>
      <vt:lpstr>Wingdings</vt:lpstr>
      <vt:lpstr>1_Zonta</vt:lpstr>
      <vt:lpstr>Retrospect</vt:lpstr>
      <vt:lpstr>2_Office Theme</vt:lpstr>
      <vt:lpstr>Zonta</vt:lpstr>
      <vt:lpstr>2_Zonta</vt:lpstr>
      <vt:lpstr>STRATEGIC PLANNING MEMBER SURVEY INSIGHTS</vt:lpstr>
      <vt:lpstr>How the Webinar Will Work…</vt:lpstr>
      <vt:lpstr>Agenda</vt:lpstr>
      <vt:lpstr>PowerPoint Presentation</vt:lpstr>
      <vt:lpstr>The Objective</vt:lpstr>
      <vt:lpstr>Information Gathering</vt:lpstr>
      <vt:lpstr>Information Analysis</vt:lpstr>
      <vt:lpstr>Quantitative Survey Report</vt:lpstr>
      <vt:lpstr>PowerPoint Presentation</vt:lpstr>
      <vt:lpstr>Who are Zontians?</vt:lpstr>
      <vt:lpstr>93% of respondents are Zonta members.</vt:lpstr>
      <vt:lpstr>73% of respondents have held elected positions, with 49% currently a club president or Board member</vt:lpstr>
      <vt:lpstr>PowerPoint Presentation</vt:lpstr>
      <vt:lpstr>Fear of gender-based violence (38%), lack of personal financial freedom (29%) and fear of impact of climate change (27%) are the top 3 issues impacting women locally, in the next 3 years</vt:lpstr>
      <vt:lpstr>Supporting educational opportunities (63%), protecting the individual or human rights of women and girls (54%) and improving job or economic opportunities should be the top 3 priorities for Zonta International over the next 3 years</vt:lpstr>
      <vt:lpstr>PowerPoint Presentation</vt:lpstr>
      <vt:lpstr>PowerPoint Presentation</vt:lpstr>
      <vt:lpstr>Working on local service projects is the most important reason for 52% of respondents to participate in their local club or e-club.</vt:lpstr>
      <vt:lpstr>Learning about the global issues impacting women or girls (50%) and supporting efforts by the UN to advance women and girls are the top areas of participating in Zonta International</vt:lpstr>
      <vt:lpstr>Of those who don’t participate in their local club or e-club, their primary reason is unclear as a plurality indicate none of the above (41%). The next top response for not participating is due to a club not being in their area (15%)</vt:lpstr>
      <vt:lpstr>78% of Zontians think Zonta’s role in advocacy is the way to advance women or girls. Service is the second most important role for those 35 and Under (64%) and those in Africa (75%).</vt:lpstr>
      <vt:lpstr>Although Zonta International plays a slightly more important role in the success of Zonta’s mission, respondents are more satisfied with their clubs.</vt:lpstr>
      <vt:lpstr>Although people feel welcomed to contribute positively to their Zonta club (93%), they have less confidence that their Zonta club will be successful in the next five years.</vt:lpstr>
      <vt:lpstr>Zontians who are unsure or said no to feeling welcomed to positively contribute provided these reasons:</vt:lpstr>
      <vt:lpstr>Respondents feel less welcome to positively contribute to Zonta International (71%) compared to Zonta club (93% in former slide). 67% feel Zonta International is set up to be successful in the next five years</vt:lpstr>
      <vt:lpstr>The reasons Zontians don’t know or don’t think they are welcome to contribute positively to Zonta International</vt:lpstr>
      <vt:lpstr>72% of respondents find the current club model very desirable/desirable, followed by 52% that find a model that allows participants to act as advocates to be very desirable/desirable</vt:lpstr>
      <vt:lpstr>PowerPoint Presentation</vt:lpstr>
      <vt:lpstr>PowerPoint Presentation</vt:lpstr>
      <vt:lpstr>The majority of Zonta leaders think Zonta International is a reliable communicator (84%) that acts consistently with its public statements (80%)</vt:lpstr>
      <vt:lpstr>Engineering, public affairs, STEM and business are still important areas to focus Zonta International’s scholarship dollars (85%), according to club leaders</vt:lpstr>
      <vt:lpstr>What are the areas Zonta International should target with its scholarship dollars?</vt:lpstr>
      <vt:lpstr>There isn’t a clear reason about the challenges to participate as an advocate, as a plurality indicate none of the above (44%). The next top reason was that they don’t know how to participate in Zonta International’s advocacy efforts</vt:lpstr>
      <vt:lpstr>80% of club leaders know what projects Zonta International is involved in this biennium, and 76% believe the involvement in service projects is valued by Zonta club members</vt:lpstr>
      <vt:lpstr>83% of club leaders think Zonta Foundation for Women should seek funding from external sources</vt:lpstr>
      <vt:lpstr>The majority of funds raised by clubs is from internal sources, such as members’ donations. 30% of clubs are sending at least 21-30% of their donations to Zonta International</vt:lpstr>
      <vt:lpstr>Where We Stand Today </vt:lpstr>
      <vt:lpstr>What’s Next?</vt:lpstr>
      <vt:lpstr>At the Core,  Zonta Will Not Change</vt:lpstr>
      <vt:lpstr>Let’s move to the future together!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Johnston</dc:creator>
  <cp:lastModifiedBy>Allison Summers</cp:lastModifiedBy>
  <cp:revision>10</cp:revision>
  <dcterms:created xsi:type="dcterms:W3CDTF">2021-05-11T22:50:38Z</dcterms:created>
  <dcterms:modified xsi:type="dcterms:W3CDTF">2023-02-09T14:35:06Z</dcterms:modified>
</cp:coreProperties>
</file>